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Lst>
  <p:sldSz cy="5143500" cx="9144000"/>
  <p:notesSz cx="6858000" cy="9144000"/>
  <p:embeddedFontLst>
    <p:embeddedFont>
      <p:font typeface="Roboto"/>
      <p:regular r:id="rId13"/>
      <p:bold r:id="rId14"/>
      <p:italic r:id="rId15"/>
      <p:boldItalic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Roboto-regular.fntdata"/><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oboto-italic.fntdata"/><Relationship Id="rId14" Type="http://schemas.openxmlformats.org/officeDocument/2006/relationships/font" Target="fonts/Roboto-bold.fntdata"/><Relationship Id="rId16"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b26e28f5ba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b26e28f5ba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Enews Ecosystem that highlights our faculty, staff, and students, and </a:t>
            </a:r>
            <a:r>
              <a:rPr lang="en">
                <a:solidFill>
                  <a:schemeClr val="dk1"/>
                </a:solidFill>
              </a:rPr>
              <a:t>engages</a:t>
            </a:r>
            <a:r>
              <a:rPr lang="en">
                <a:solidFill>
                  <a:schemeClr val="dk1"/>
                </a:solidFill>
              </a:rPr>
              <a:t> with our local community.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offer 7 editions, five times a week. The editions include: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 thematic Spotlight (Monday)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 Neighbors </a:t>
            </a:r>
            <a:r>
              <a:rPr lang="en">
                <a:solidFill>
                  <a:schemeClr val="dk1"/>
                </a:solidFill>
              </a:rPr>
              <a:t>edition</a:t>
            </a:r>
            <a:r>
              <a:rPr lang="en">
                <a:solidFill>
                  <a:schemeClr val="dk1"/>
                </a:solidFill>
              </a:rPr>
              <a:t> </a:t>
            </a:r>
            <a:r>
              <a:rPr lang="en">
                <a:solidFill>
                  <a:schemeClr val="dk1"/>
                </a:solidFill>
              </a:rPr>
              <a:t>where we highlight news for and about the local community (Wednesday morning)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Events, and our newest edition, Campus a Community, a lighthearted roundup of news and profiles from across CU (Wednesday afternoon)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Alternate Thursdays: In Focus, which is </a:t>
            </a:r>
            <a:r>
              <a:rPr lang="en">
                <a:solidFill>
                  <a:schemeClr val="dk1"/>
                </a:solidFill>
              </a:rPr>
              <a:t>essentially a digital postcard on one key story for the week. </a:t>
            </a:r>
            <a:endParaRPr>
              <a:solidFill>
                <a:schemeClr val="dk1"/>
              </a:solidFill>
            </a:endParaRPr>
          </a:p>
          <a:p>
            <a:pPr indent="0" lvl="0" marL="0" rtl="0" algn="l">
              <a:lnSpc>
                <a:spcPct val="115000"/>
              </a:lnSpc>
              <a:spcBef>
                <a:spcPts val="0"/>
              </a:spcBef>
              <a:spcAft>
                <a:spcPts val="0"/>
              </a:spcAft>
              <a:buNone/>
            </a:pPr>
            <a:r>
              <a:rPr lang="en">
                <a:solidFill>
                  <a:schemeClr val="dk1"/>
                </a:solidFill>
              </a:rPr>
              <a:t>Awards &amp; Milestones, once a month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On Friday, we have our original Enews, highlights from across CU</a:t>
            </a:r>
            <a:endParaRPr>
              <a:solidFill>
                <a:schemeClr val="dk1"/>
              </a:solidFill>
            </a:endParaRPr>
          </a:p>
          <a:p>
            <a:pPr indent="0" lvl="0" marL="0" rtl="0" algn="l">
              <a:lnSpc>
                <a:spcPct val="115000"/>
              </a:lnSpc>
              <a:spcBef>
                <a:spcPts val="0"/>
              </a:spcBef>
              <a:spcAft>
                <a:spcPts val="0"/>
              </a:spcAft>
              <a:buNone/>
            </a:pPr>
            <a:r>
              <a:rPr lang="en">
                <a:solidFill>
                  <a:schemeClr val="dk1"/>
                </a:solidFill>
              </a:rPr>
              <a:t> </a:t>
            </a:r>
            <a:endParaRPr>
              <a:solidFill>
                <a:schemeClr val="dk1"/>
              </a:solidFill>
            </a:endParaRPr>
          </a:p>
          <a:p>
            <a:pPr indent="0" lvl="0" marL="0" rtl="0" algn="l">
              <a:lnSpc>
                <a:spcPct val="115000"/>
              </a:lnSpc>
              <a:spcBef>
                <a:spcPts val="0"/>
              </a:spcBef>
              <a:spcAft>
                <a:spcPts val="0"/>
              </a:spcAft>
              <a:buNone/>
            </a:pPr>
            <a:r>
              <a:rPr lang="en">
                <a:solidFill>
                  <a:schemeClr val="dk1"/>
                </a:solidFill>
              </a:rPr>
              <a:t>It’s a modular system that can adapt to any content or communications priority.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This email system is nimble enough for us to quickly launch branded emails. Which we did during the pandemic, when we produced editions for Reopening news, and one specifically launched to give our international students a sense of community. During Union negotiations, we even went off-brand to help the Provost send customized updates.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It has the kind of content flexibility that you often only have on social media and it’s driven, in part, by analytics.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b26e28f5ba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b26e28f5ba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b5b1247de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b5b1247d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QUALITATIVE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b26e28f5ba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b26e28f5ba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b26e28f5ba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b26e28f5ba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Along with these broader content </a:t>
            </a:r>
            <a:r>
              <a:rPr lang="en"/>
              <a:t>areas we will pay particular </a:t>
            </a:r>
            <a:r>
              <a:rPr lang="en"/>
              <a:t>attention</a:t>
            </a:r>
            <a:r>
              <a:rPr lang="en"/>
              <a:t> to the </a:t>
            </a:r>
            <a:r>
              <a:rPr lang="en"/>
              <a:t>priority topics</a:t>
            </a:r>
            <a:r>
              <a:rPr lang="en"/>
              <a:t> that Pres Shafik outlined, such as climate, AI, and mental health, lifelong learning and global and local engagement.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b26e28f5ba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b26e28f5ba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18.png"/><Relationship Id="rId8"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png"/><Relationship Id="rId11" Type="http://schemas.openxmlformats.org/officeDocument/2006/relationships/image" Target="../media/image6.png"/><Relationship Id="rId10" Type="http://schemas.openxmlformats.org/officeDocument/2006/relationships/hyperlink" Target="https://us7.campaign-archive.com/?e=__test_email__&amp;u=cc26d8788ee7d6f98dd0af14e&amp;id=88bf7cdd41" TargetMode="External"/><Relationship Id="rId9"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8.jpg"/><Relationship Id="rId7" Type="http://schemas.openxmlformats.org/officeDocument/2006/relationships/image" Target="../media/image5.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hyperlink" Target="https://bit.ly/3StNHgZ" TargetMode="External"/><Relationship Id="rId5" Type="http://schemas.openxmlformats.org/officeDocument/2006/relationships/image" Target="../media/image10.png"/><Relationship Id="rId6" Type="http://schemas.openxmlformats.org/officeDocument/2006/relationships/hyperlink" Target="https://bit.ly/3vNBafq"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3"/>
          <p:cNvSpPr txBox="1"/>
          <p:nvPr>
            <p:ph type="ctrTitle"/>
          </p:nvPr>
        </p:nvSpPr>
        <p:spPr>
          <a:xfrm>
            <a:off x="390525" y="1819275"/>
            <a:ext cx="8222100" cy="933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OPA Newsletters &amp; The Data That Informs Them</a:t>
            </a:r>
            <a:endParaRPr/>
          </a:p>
        </p:txBody>
      </p:sp>
      <p:sp>
        <p:nvSpPr>
          <p:cNvPr id="68" name="Google Shape;68;p13"/>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4"/>
          <p:cNvPicPr preferRelativeResize="0"/>
          <p:nvPr/>
        </p:nvPicPr>
        <p:blipFill>
          <a:blip r:embed="rId3">
            <a:alphaModFix/>
          </a:blip>
          <a:stretch>
            <a:fillRect/>
          </a:stretch>
        </p:blipFill>
        <p:spPr>
          <a:xfrm>
            <a:off x="118600" y="616550"/>
            <a:ext cx="1488949" cy="2392416"/>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74" name="Google Shape;74;p14"/>
          <p:cNvPicPr preferRelativeResize="0"/>
          <p:nvPr/>
        </p:nvPicPr>
        <p:blipFill rotWithShape="1">
          <a:blip r:embed="rId4">
            <a:alphaModFix/>
          </a:blip>
          <a:srcRect b="0" l="5758" r="-9" t="0"/>
          <a:stretch/>
        </p:blipFill>
        <p:spPr>
          <a:xfrm>
            <a:off x="5056850" y="616550"/>
            <a:ext cx="1488950" cy="2392423"/>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pic>
      <p:pic>
        <p:nvPicPr>
          <p:cNvPr id="75" name="Google Shape;75;p14"/>
          <p:cNvPicPr preferRelativeResize="0"/>
          <p:nvPr/>
        </p:nvPicPr>
        <p:blipFill>
          <a:blip r:embed="rId5">
            <a:alphaModFix/>
          </a:blip>
          <a:stretch>
            <a:fillRect/>
          </a:stretch>
        </p:blipFill>
        <p:spPr>
          <a:xfrm>
            <a:off x="7700375" y="616550"/>
            <a:ext cx="1325038" cy="2392426"/>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pic>
      <p:pic>
        <p:nvPicPr>
          <p:cNvPr id="76" name="Google Shape;76;p14"/>
          <p:cNvPicPr preferRelativeResize="0"/>
          <p:nvPr/>
        </p:nvPicPr>
        <p:blipFill>
          <a:blip r:embed="rId6">
            <a:alphaModFix/>
          </a:blip>
          <a:stretch>
            <a:fillRect/>
          </a:stretch>
        </p:blipFill>
        <p:spPr>
          <a:xfrm>
            <a:off x="5596300" y="1869087"/>
            <a:ext cx="1925709" cy="2392426"/>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pic>
      <p:pic>
        <p:nvPicPr>
          <p:cNvPr id="77" name="Google Shape;77;p14"/>
          <p:cNvPicPr preferRelativeResize="0"/>
          <p:nvPr/>
        </p:nvPicPr>
        <p:blipFill>
          <a:blip r:embed="rId7">
            <a:alphaModFix/>
          </a:blip>
          <a:stretch>
            <a:fillRect/>
          </a:stretch>
        </p:blipFill>
        <p:spPr>
          <a:xfrm>
            <a:off x="2669675" y="616550"/>
            <a:ext cx="1325024" cy="2324004"/>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pic>
      <p:sp>
        <p:nvSpPr>
          <p:cNvPr id="78" name="Google Shape;78;p14"/>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The Office of Public Affairs releases seven external-facing newsletters with varying audiences five times a week. </a:t>
            </a:r>
            <a:endParaRPr/>
          </a:p>
        </p:txBody>
      </p:sp>
      <p:sp>
        <p:nvSpPr>
          <p:cNvPr id="79" name="Google Shape;79;p14"/>
          <p:cNvSpPr txBox="1"/>
          <p:nvPr/>
        </p:nvSpPr>
        <p:spPr>
          <a:xfrm>
            <a:off x="300451" y="129875"/>
            <a:ext cx="1059300" cy="28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accent5"/>
                </a:solidFill>
                <a:latin typeface="Roboto"/>
                <a:ea typeface="Roboto"/>
                <a:cs typeface="Roboto"/>
                <a:sym typeface="Roboto"/>
              </a:rPr>
              <a:t>MONDAY</a:t>
            </a:r>
            <a:endParaRPr b="1" sz="1500">
              <a:solidFill>
                <a:schemeClr val="accent5"/>
              </a:solidFill>
              <a:latin typeface="Roboto"/>
              <a:ea typeface="Roboto"/>
              <a:cs typeface="Roboto"/>
              <a:sym typeface="Roboto"/>
            </a:endParaRPr>
          </a:p>
        </p:txBody>
      </p:sp>
      <p:sp>
        <p:nvSpPr>
          <p:cNvPr id="80" name="Google Shape;80;p14"/>
          <p:cNvSpPr txBox="1"/>
          <p:nvPr/>
        </p:nvSpPr>
        <p:spPr>
          <a:xfrm>
            <a:off x="2669643" y="129875"/>
            <a:ext cx="1325100" cy="28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accent5"/>
                </a:solidFill>
                <a:latin typeface="Roboto"/>
                <a:ea typeface="Roboto"/>
                <a:cs typeface="Roboto"/>
                <a:sym typeface="Roboto"/>
              </a:rPr>
              <a:t>WEDNESDAY</a:t>
            </a:r>
            <a:endParaRPr b="1" sz="1500">
              <a:solidFill>
                <a:schemeClr val="accent5"/>
              </a:solidFill>
              <a:latin typeface="Roboto"/>
              <a:ea typeface="Roboto"/>
              <a:cs typeface="Roboto"/>
              <a:sym typeface="Roboto"/>
            </a:endParaRPr>
          </a:p>
        </p:txBody>
      </p:sp>
      <p:pic>
        <p:nvPicPr>
          <p:cNvPr id="81" name="Google Shape;81;p14"/>
          <p:cNvPicPr preferRelativeResize="0"/>
          <p:nvPr/>
        </p:nvPicPr>
        <p:blipFill rotWithShape="1">
          <a:blip r:embed="rId8">
            <a:alphaModFix/>
          </a:blip>
          <a:srcRect b="5150" l="0" r="0" t="0"/>
          <a:stretch/>
        </p:blipFill>
        <p:spPr>
          <a:xfrm>
            <a:off x="1789363" y="1948275"/>
            <a:ext cx="1325049" cy="2234049"/>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pic>
      <p:pic>
        <p:nvPicPr>
          <p:cNvPr id="82" name="Google Shape;82;p14"/>
          <p:cNvPicPr preferRelativeResize="0"/>
          <p:nvPr/>
        </p:nvPicPr>
        <p:blipFill rotWithShape="1">
          <a:blip r:embed="rId9">
            <a:alphaModFix/>
          </a:blip>
          <a:srcRect b="22958" l="0" r="0" t="0"/>
          <a:stretch/>
        </p:blipFill>
        <p:spPr>
          <a:xfrm>
            <a:off x="3341150" y="2571750"/>
            <a:ext cx="1488926" cy="1949548"/>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pic>
      <p:sp>
        <p:nvSpPr>
          <p:cNvPr id="83" name="Google Shape;83;p14"/>
          <p:cNvSpPr txBox="1"/>
          <p:nvPr/>
        </p:nvSpPr>
        <p:spPr>
          <a:xfrm>
            <a:off x="5138768" y="129875"/>
            <a:ext cx="1325100" cy="28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accent5"/>
                </a:solidFill>
                <a:latin typeface="Roboto"/>
                <a:ea typeface="Roboto"/>
                <a:cs typeface="Roboto"/>
                <a:sym typeface="Roboto"/>
              </a:rPr>
              <a:t>THURSDAY</a:t>
            </a:r>
            <a:endParaRPr b="1" sz="1500">
              <a:solidFill>
                <a:schemeClr val="accent5"/>
              </a:solidFill>
              <a:latin typeface="Roboto"/>
              <a:ea typeface="Roboto"/>
              <a:cs typeface="Roboto"/>
              <a:sym typeface="Roboto"/>
            </a:endParaRPr>
          </a:p>
        </p:txBody>
      </p:sp>
      <p:sp>
        <p:nvSpPr>
          <p:cNvPr id="84" name="Google Shape;84;p14"/>
          <p:cNvSpPr txBox="1"/>
          <p:nvPr/>
        </p:nvSpPr>
        <p:spPr>
          <a:xfrm>
            <a:off x="7700343" y="129875"/>
            <a:ext cx="1325100" cy="28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accent5"/>
                </a:solidFill>
                <a:latin typeface="Roboto"/>
                <a:ea typeface="Roboto"/>
                <a:cs typeface="Roboto"/>
                <a:sym typeface="Roboto"/>
              </a:rPr>
              <a:t>FRIDAY</a:t>
            </a:r>
            <a:endParaRPr b="1" sz="1500">
              <a:solidFill>
                <a:schemeClr val="accent5"/>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5"/>
          <p:cNvSpPr txBox="1"/>
          <p:nvPr>
            <p:ph idx="1" type="body"/>
          </p:nvPr>
        </p:nvSpPr>
        <p:spPr>
          <a:xfrm>
            <a:off x="471900" y="1919075"/>
            <a:ext cx="8222100" cy="1078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solidFill>
                  <a:srgbClr val="000000"/>
                </a:solidFill>
              </a:rPr>
              <a:t>We track monthly and yearly quantitative analytics data on </a:t>
            </a:r>
            <a:r>
              <a:rPr i="1" lang="en">
                <a:solidFill>
                  <a:srgbClr val="000000"/>
                </a:solidFill>
              </a:rPr>
              <a:t>Columbia News</a:t>
            </a:r>
            <a:r>
              <a:rPr lang="en">
                <a:solidFill>
                  <a:srgbClr val="000000"/>
                </a:solidFill>
              </a:rPr>
              <a:t> &amp; </a:t>
            </a:r>
            <a:r>
              <a:rPr i="1" lang="en">
                <a:solidFill>
                  <a:srgbClr val="000000"/>
                </a:solidFill>
              </a:rPr>
              <a:t>Columbia Neighbors</a:t>
            </a:r>
            <a:r>
              <a:rPr lang="en">
                <a:solidFill>
                  <a:srgbClr val="000000"/>
                </a:solidFill>
              </a:rPr>
              <a:t> products with an eye to newsletter performance and referrals…</a:t>
            </a:r>
            <a:endParaRPr/>
          </a:p>
          <a:p>
            <a:pPr indent="0" lvl="0" marL="0" rtl="0" algn="l">
              <a:spcBef>
                <a:spcPts val="1200"/>
              </a:spcBef>
              <a:spcAft>
                <a:spcPts val="1200"/>
              </a:spcAft>
              <a:buNone/>
            </a:pPr>
            <a:r>
              <a:t/>
            </a:r>
            <a:endParaRPr/>
          </a:p>
        </p:txBody>
      </p:sp>
      <p:sp>
        <p:nvSpPr>
          <p:cNvPr id="90" name="Google Shape;90;p15"/>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What We’ve Learned About What Readers Want</a:t>
            </a:r>
            <a:endParaRPr/>
          </a:p>
        </p:txBody>
      </p:sp>
      <p:sp>
        <p:nvSpPr>
          <p:cNvPr id="91" name="Google Shape;91;p15"/>
          <p:cNvSpPr/>
          <p:nvPr/>
        </p:nvSpPr>
        <p:spPr>
          <a:xfrm>
            <a:off x="1142438" y="2671150"/>
            <a:ext cx="1913400" cy="20034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92" name="Google Shape;92;p15"/>
          <p:cNvSpPr/>
          <p:nvPr/>
        </p:nvSpPr>
        <p:spPr>
          <a:xfrm>
            <a:off x="3428377" y="2671150"/>
            <a:ext cx="1913400" cy="2003400"/>
          </a:xfrm>
          <a:prstGeom prst="ellipse">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93" name="Google Shape;93;p15"/>
          <p:cNvSpPr/>
          <p:nvPr/>
        </p:nvSpPr>
        <p:spPr>
          <a:xfrm>
            <a:off x="5714308" y="2671150"/>
            <a:ext cx="1913400" cy="2003400"/>
          </a:xfrm>
          <a:prstGeom prst="ellipse">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94" name="Google Shape;94;p15"/>
          <p:cNvSpPr txBox="1"/>
          <p:nvPr/>
        </p:nvSpPr>
        <p:spPr>
          <a:xfrm>
            <a:off x="1399048" y="3174094"/>
            <a:ext cx="1521900" cy="997500"/>
          </a:xfrm>
          <a:prstGeom prst="rect">
            <a:avLst/>
          </a:prstGeom>
          <a:noFill/>
          <a:ln>
            <a:noFill/>
          </a:ln>
        </p:spPr>
        <p:txBody>
          <a:bodyPr anchorCtr="0" anchor="t" bIns="91425" lIns="171450" spcFirstLastPara="1" rIns="91425" wrap="square" tIns="91425">
            <a:noAutofit/>
          </a:bodyPr>
          <a:lstStyle/>
          <a:p>
            <a:pPr indent="-177800" lvl="0" marL="57150" rtl="0" algn="l">
              <a:spcBef>
                <a:spcPts val="0"/>
              </a:spcBef>
              <a:spcAft>
                <a:spcPts val="0"/>
              </a:spcAft>
              <a:buClr>
                <a:schemeClr val="lt1"/>
              </a:buClr>
              <a:buSzPts val="1000"/>
              <a:buFont typeface="Roboto"/>
              <a:buChar char="●"/>
            </a:pPr>
            <a:r>
              <a:rPr lang="en" sz="1000">
                <a:solidFill>
                  <a:schemeClr val="lt1"/>
                </a:solidFill>
                <a:latin typeface="Roboto"/>
                <a:ea typeface="Roboto"/>
                <a:cs typeface="Roboto"/>
                <a:sym typeface="Roboto"/>
              </a:rPr>
              <a:t>Research</a:t>
            </a:r>
            <a:endParaRPr sz="1000">
              <a:solidFill>
                <a:schemeClr val="lt1"/>
              </a:solidFill>
              <a:latin typeface="Roboto"/>
              <a:ea typeface="Roboto"/>
              <a:cs typeface="Roboto"/>
              <a:sym typeface="Roboto"/>
            </a:endParaRPr>
          </a:p>
          <a:p>
            <a:pPr indent="-177800" lvl="0" marL="57150" rtl="0" algn="l">
              <a:spcBef>
                <a:spcPts val="0"/>
              </a:spcBef>
              <a:spcAft>
                <a:spcPts val="0"/>
              </a:spcAft>
              <a:buClr>
                <a:schemeClr val="lt1"/>
              </a:buClr>
              <a:buSzPts val="1000"/>
              <a:buFont typeface="Roboto"/>
              <a:buChar char="●"/>
            </a:pPr>
            <a:r>
              <a:rPr lang="en" sz="1000">
                <a:solidFill>
                  <a:schemeClr val="lt1"/>
                </a:solidFill>
                <a:latin typeface="Roboto"/>
                <a:ea typeface="Roboto"/>
                <a:cs typeface="Roboto"/>
                <a:sym typeface="Roboto"/>
              </a:rPr>
              <a:t>Campus history/people/ photos</a:t>
            </a:r>
            <a:endParaRPr sz="1000">
              <a:solidFill>
                <a:schemeClr val="lt1"/>
              </a:solidFill>
              <a:latin typeface="Roboto"/>
              <a:ea typeface="Roboto"/>
              <a:cs typeface="Roboto"/>
              <a:sym typeface="Roboto"/>
            </a:endParaRPr>
          </a:p>
          <a:p>
            <a:pPr indent="-177800" lvl="0" marL="57150" rtl="0" algn="l">
              <a:spcBef>
                <a:spcPts val="0"/>
              </a:spcBef>
              <a:spcAft>
                <a:spcPts val="0"/>
              </a:spcAft>
              <a:buClr>
                <a:schemeClr val="lt1"/>
              </a:buClr>
              <a:buSzPts val="1000"/>
              <a:buFont typeface="Roboto"/>
              <a:buChar char="●"/>
            </a:pPr>
            <a:r>
              <a:rPr lang="en" sz="1000">
                <a:solidFill>
                  <a:schemeClr val="lt1"/>
                </a:solidFill>
                <a:latin typeface="Roboto"/>
                <a:ea typeface="Roboto"/>
                <a:cs typeface="Roboto"/>
                <a:sym typeface="Roboto"/>
              </a:rPr>
              <a:t>Commencement</a:t>
            </a:r>
            <a:endParaRPr sz="1000">
              <a:solidFill>
                <a:schemeClr val="lt1"/>
              </a:solidFill>
              <a:latin typeface="Roboto"/>
              <a:ea typeface="Roboto"/>
              <a:cs typeface="Roboto"/>
              <a:sym typeface="Roboto"/>
            </a:endParaRPr>
          </a:p>
          <a:p>
            <a:pPr indent="-177800" lvl="0" marL="57150" rtl="0" algn="l">
              <a:spcBef>
                <a:spcPts val="0"/>
              </a:spcBef>
              <a:spcAft>
                <a:spcPts val="0"/>
              </a:spcAft>
              <a:buClr>
                <a:schemeClr val="lt1"/>
              </a:buClr>
              <a:buSzPts val="1000"/>
              <a:buFont typeface="Roboto"/>
              <a:buChar char="●"/>
            </a:pPr>
            <a:r>
              <a:rPr lang="en" sz="1000">
                <a:solidFill>
                  <a:schemeClr val="lt1"/>
                </a:solidFill>
                <a:latin typeface="Roboto"/>
                <a:ea typeface="Roboto"/>
                <a:cs typeface="Roboto"/>
                <a:sym typeface="Roboto"/>
              </a:rPr>
              <a:t>Institutional news</a:t>
            </a:r>
            <a:endParaRPr sz="1000">
              <a:solidFill>
                <a:schemeClr val="lt1"/>
              </a:solidFill>
              <a:latin typeface="Roboto"/>
              <a:ea typeface="Roboto"/>
              <a:cs typeface="Roboto"/>
              <a:sym typeface="Roboto"/>
            </a:endParaRPr>
          </a:p>
        </p:txBody>
      </p:sp>
      <p:sp>
        <p:nvSpPr>
          <p:cNvPr id="95" name="Google Shape;95;p15"/>
          <p:cNvSpPr txBox="1"/>
          <p:nvPr/>
        </p:nvSpPr>
        <p:spPr>
          <a:xfrm>
            <a:off x="1344321" y="2927661"/>
            <a:ext cx="1828500" cy="2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700">
                <a:solidFill>
                  <a:schemeClr val="lt1"/>
                </a:solidFill>
                <a:latin typeface="Roboto"/>
                <a:ea typeface="Roboto"/>
                <a:cs typeface="Roboto"/>
                <a:sym typeface="Roboto"/>
              </a:rPr>
              <a:t>TOP CONTENT PERFORMANCE</a:t>
            </a:r>
            <a:endParaRPr b="1" sz="700">
              <a:solidFill>
                <a:schemeClr val="lt1"/>
              </a:solidFill>
              <a:latin typeface="Roboto"/>
              <a:ea typeface="Roboto"/>
              <a:cs typeface="Roboto"/>
              <a:sym typeface="Roboto"/>
            </a:endParaRPr>
          </a:p>
        </p:txBody>
      </p:sp>
      <p:sp>
        <p:nvSpPr>
          <p:cNvPr id="96" name="Google Shape;96;p15"/>
          <p:cNvSpPr txBox="1"/>
          <p:nvPr/>
        </p:nvSpPr>
        <p:spPr>
          <a:xfrm>
            <a:off x="3839546" y="3121402"/>
            <a:ext cx="1424400" cy="1086600"/>
          </a:xfrm>
          <a:prstGeom prst="rect">
            <a:avLst/>
          </a:prstGeom>
          <a:noFill/>
          <a:ln>
            <a:noFill/>
          </a:ln>
        </p:spPr>
        <p:txBody>
          <a:bodyPr anchorCtr="0" anchor="t" bIns="91425" lIns="171450" spcFirstLastPara="1" rIns="91425" wrap="square" tIns="91425">
            <a:noAutofit/>
          </a:bodyPr>
          <a:lstStyle/>
          <a:p>
            <a:pPr indent="-171450" lvl="0" marL="57150" rtl="0" algn="l">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“How”/”Why”/ ”What</a:t>
            </a:r>
            <a:endParaRPr sz="900">
              <a:solidFill>
                <a:schemeClr val="lt1"/>
              </a:solidFill>
              <a:latin typeface="Roboto"/>
              <a:ea typeface="Roboto"/>
              <a:cs typeface="Roboto"/>
              <a:sym typeface="Roboto"/>
            </a:endParaRPr>
          </a:p>
          <a:p>
            <a:pPr indent="-171450" lvl="0" marL="57150" rtl="0" algn="l">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“Meet”</a:t>
            </a:r>
            <a:endParaRPr sz="900">
              <a:solidFill>
                <a:schemeClr val="lt1"/>
              </a:solidFill>
              <a:latin typeface="Roboto"/>
              <a:ea typeface="Roboto"/>
              <a:cs typeface="Roboto"/>
              <a:sym typeface="Roboto"/>
            </a:endParaRPr>
          </a:p>
          <a:p>
            <a:pPr indent="-171450" lvl="0" marL="57150" rtl="0" algn="l">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“Here’s”</a:t>
            </a:r>
            <a:endParaRPr sz="900">
              <a:solidFill>
                <a:schemeClr val="lt1"/>
              </a:solidFill>
              <a:latin typeface="Roboto"/>
              <a:ea typeface="Roboto"/>
              <a:cs typeface="Roboto"/>
              <a:sym typeface="Roboto"/>
            </a:endParaRPr>
          </a:p>
          <a:p>
            <a:pPr indent="-171450" lvl="0" marL="57150" rtl="0" algn="l">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“New”</a:t>
            </a:r>
            <a:endParaRPr sz="900">
              <a:solidFill>
                <a:schemeClr val="lt1"/>
              </a:solidFill>
              <a:latin typeface="Roboto"/>
              <a:ea typeface="Roboto"/>
              <a:cs typeface="Roboto"/>
              <a:sym typeface="Roboto"/>
            </a:endParaRPr>
          </a:p>
          <a:p>
            <a:pPr indent="-171450" lvl="0" marL="57150" rtl="0" algn="l">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“Secret”</a:t>
            </a:r>
            <a:endParaRPr sz="900">
              <a:solidFill>
                <a:schemeClr val="lt1"/>
              </a:solidFill>
              <a:latin typeface="Roboto"/>
              <a:ea typeface="Roboto"/>
              <a:cs typeface="Roboto"/>
              <a:sym typeface="Roboto"/>
            </a:endParaRPr>
          </a:p>
          <a:p>
            <a:pPr indent="-171450" lvl="0" marL="57150" rtl="0" algn="l">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“Story Behind”</a:t>
            </a:r>
            <a:endParaRPr sz="900">
              <a:solidFill>
                <a:schemeClr val="lt1"/>
              </a:solidFill>
              <a:latin typeface="Roboto"/>
              <a:ea typeface="Roboto"/>
              <a:cs typeface="Roboto"/>
              <a:sym typeface="Roboto"/>
            </a:endParaRPr>
          </a:p>
          <a:p>
            <a:pPr indent="-171450" lvl="0" marL="57150" rtl="0" algn="l">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#s</a:t>
            </a:r>
            <a:endParaRPr sz="900">
              <a:solidFill>
                <a:schemeClr val="lt1"/>
              </a:solidFill>
              <a:latin typeface="Roboto"/>
              <a:ea typeface="Roboto"/>
              <a:cs typeface="Roboto"/>
              <a:sym typeface="Roboto"/>
            </a:endParaRPr>
          </a:p>
          <a:p>
            <a:pPr indent="-171450" lvl="0" marL="57150" rtl="0" algn="l">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Questions</a:t>
            </a:r>
            <a:endParaRPr sz="900">
              <a:solidFill>
                <a:schemeClr val="lt1"/>
              </a:solidFill>
              <a:latin typeface="Roboto"/>
              <a:ea typeface="Roboto"/>
              <a:cs typeface="Roboto"/>
              <a:sym typeface="Roboto"/>
            </a:endParaRPr>
          </a:p>
        </p:txBody>
      </p:sp>
      <p:sp>
        <p:nvSpPr>
          <p:cNvPr id="97" name="Google Shape;97;p15"/>
          <p:cNvSpPr txBox="1"/>
          <p:nvPr/>
        </p:nvSpPr>
        <p:spPr>
          <a:xfrm>
            <a:off x="3678378" y="2927661"/>
            <a:ext cx="1828500" cy="2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700">
                <a:solidFill>
                  <a:schemeClr val="lt1"/>
                </a:solidFill>
                <a:latin typeface="Roboto"/>
                <a:ea typeface="Roboto"/>
                <a:cs typeface="Roboto"/>
                <a:sym typeface="Roboto"/>
              </a:rPr>
              <a:t>HEADLINE </a:t>
            </a:r>
            <a:r>
              <a:rPr b="1" lang="en" sz="700">
                <a:solidFill>
                  <a:schemeClr val="lt1"/>
                </a:solidFill>
                <a:latin typeface="Roboto"/>
                <a:ea typeface="Roboto"/>
                <a:cs typeface="Roboto"/>
                <a:sym typeface="Roboto"/>
              </a:rPr>
              <a:t> PERFORMANCE</a:t>
            </a:r>
            <a:endParaRPr b="1" sz="700">
              <a:solidFill>
                <a:schemeClr val="lt1"/>
              </a:solidFill>
              <a:latin typeface="Roboto"/>
              <a:ea typeface="Roboto"/>
              <a:cs typeface="Roboto"/>
              <a:sym typeface="Roboto"/>
            </a:endParaRPr>
          </a:p>
        </p:txBody>
      </p:sp>
      <p:sp>
        <p:nvSpPr>
          <p:cNvPr id="98" name="Google Shape;98;p15"/>
          <p:cNvSpPr txBox="1"/>
          <p:nvPr/>
        </p:nvSpPr>
        <p:spPr>
          <a:xfrm>
            <a:off x="6042566" y="2927661"/>
            <a:ext cx="1828500" cy="2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700">
                <a:solidFill>
                  <a:schemeClr val="lt1"/>
                </a:solidFill>
                <a:latin typeface="Roboto"/>
                <a:ea typeface="Roboto"/>
                <a:cs typeface="Roboto"/>
                <a:sym typeface="Roboto"/>
              </a:rPr>
              <a:t>DEEP ENGAGEMENT (TIME)</a:t>
            </a:r>
            <a:endParaRPr b="1" sz="700">
              <a:solidFill>
                <a:schemeClr val="lt1"/>
              </a:solidFill>
              <a:latin typeface="Roboto"/>
              <a:ea typeface="Roboto"/>
              <a:cs typeface="Roboto"/>
              <a:sym typeface="Roboto"/>
            </a:endParaRPr>
          </a:p>
        </p:txBody>
      </p:sp>
      <p:sp>
        <p:nvSpPr>
          <p:cNvPr id="99" name="Google Shape;99;p15"/>
          <p:cNvSpPr txBox="1"/>
          <p:nvPr/>
        </p:nvSpPr>
        <p:spPr>
          <a:xfrm>
            <a:off x="5936171" y="3174102"/>
            <a:ext cx="1424400" cy="1086600"/>
          </a:xfrm>
          <a:prstGeom prst="rect">
            <a:avLst/>
          </a:prstGeom>
          <a:noFill/>
          <a:ln>
            <a:noFill/>
          </a:ln>
        </p:spPr>
        <p:txBody>
          <a:bodyPr anchorCtr="0" anchor="t" bIns="91425" lIns="171450" spcFirstLastPara="1" rIns="91425" wrap="square" tIns="91425">
            <a:noAutofit/>
          </a:bodyPr>
          <a:lstStyle/>
          <a:p>
            <a:pPr indent="-165100" lvl="0" marL="57150" rtl="0" algn="l">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Stories explaining phenomenon (keyword) </a:t>
            </a:r>
            <a:endParaRPr sz="800">
              <a:solidFill>
                <a:schemeClr val="lt1"/>
              </a:solidFill>
              <a:latin typeface="Roboto"/>
              <a:ea typeface="Roboto"/>
              <a:cs typeface="Roboto"/>
              <a:sym typeface="Roboto"/>
            </a:endParaRPr>
          </a:p>
          <a:p>
            <a:pPr indent="-165100" lvl="0" marL="57150" rtl="0" algn="l">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Stories inviting or reflecting participation</a:t>
            </a:r>
            <a:endParaRPr sz="800">
              <a:solidFill>
                <a:schemeClr val="lt1"/>
              </a:solidFill>
              <a:latin typeface="Roboto"/>
              <a:ea typeface="Roboto"/>
              <a:cs typeface="Roboto"/>
              <a:sym typeface="Roboto"/>
            </a:endParaRPr>
          </a:p>
          <a:p>
            <a:pPr indent="-165100" lvl="0" marL="57150" rtl="0" algn="l">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Stories about Columbian involvement you didn’t know</a:t>
            </a:r>
            <a:endParaRPr sz="800">
              <a:solidFill>
                <a:schemeClr val="lt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What We’ve Learned About What Readers Want </a:t>
            </a:r>
            <a:endParaRPr/>
          </a:p>
        </p:txBody>
      </p:sp>
      <p:sp>
        <p:nvSpPr>
          <p:cNvPr id="105" name="Google Shape;105;p16"/>
          <p:cNvSpPr txBox="1"/>
          <p:nvPr>
            <p:ph idx="1" type="body"/>
          </p:nvPr>
        </p:nvSpPr>
        <p:spPr>
          <a:xfrm>
            <a:off x="7375" y="1728550"/>
            <a:ext cx="6899100" cy="476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900">
                <a:solidFill>
                  <a:schemeClr val="dk2"/>
                </a:solidFill>
              </a:rPr>
              <a:t>…</a:t>
            </a:r>
            <a:r>
              <a:rPr lang="en" sz="1900">
                <a:solidFill>
                  <a:schemeClr val="dk2"/>
                </a:solidFill>
              </a:rPr>
              <a:t>We also qualitatively survey our audiences regularly</a:t>
            </a:r>
            <a:endParaRPr sz="1900">
              <a:solidFill>
                <a:schemeClr val="dk2"/>
              </a:solidFill>
            </a:endParaRPr>
          </a:p>
          <a:p>
            <a:pPr indent="0" lvl="0" marL="0" rtl="0" algn="l">
              <a:spcBef>
                <a:spcPts val="1200"/>
              </a:spcBef>
              <a:spcAft>
                <a:spcPts val="1200"/>
              </a:spcAft>
              <a:buNone/>
            </a:pPr>
            <a:r>
              <a:t/>
            </a:r>
            <a:endParaRPr sz="2500"/>
          </a:p>
        </p:txBody>
      </p:sp>
      <p:sp>
        <p:nvSpPr>
          <p:cNvPr id="106" name="Google Shape;106;p16"/>
          <p:cNvSpPr/>
          <p:nvPr/>
        </p:nvSpPr>
        <p:spPr>
          <a:xfrm>
            <a:off x="817700" y="2207350"/>
            <a:ext cx="2413500" cy="1333500"/>
          </a:xfrm>
          <a:prstGeom prst="rect">
            <a:avLst/>
          </a:prstGeom>
          <a:solidFill>
            <a:srgbClr val="A4C2F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07" name="Google Shape;107;p16"/>
          <p:cNvSpPr txBox="1"/>
          <p:nvPr/>
        </p:nvSpPr>
        <p:spPr>
          <a:xfrm>
            <a:off x="817700" y="2273325"/>
            <a:ext cx="2413500" cy="1194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chemeClr val="lt1"/>
                </a:solidFill>
                <a:latin typeface="Roboto"/>
                <a:ea typeface="Roboto"/>
                <a:cs typeface="Roboto"/>
                <a:sym typeface="Roboto"/>
              </a:rPr>
              <a:t>WHAT THEY REMEMBER</a:t>
            </a:r>
            <a:endParaRPr b="1" sz="1300">
              <a:solidFill>
                <a:schemeClr val="lt1"/>
              </a:solidFill>
              <a:latin typeface="Roboto"/>
              <a:ea typeface="Roboto"/>
              <a:cs typeface="Roboto"/>
              <a:sym typeface="Roboto"/>
            </a:endParaRPr>
          </a:p>
          <a:p>
            <a:pPr indent="-285750" lvl="0" marL="457200" rtl="0" algn="l">
              <a:lnSpc>
                <a:spcPct val="115000"/>
              </a:lnSpc>
              <a:spcBef>
                <a:spcPts val="1200"/>
              </a:spcBef>
              <a:spcAft>
                <a:spcPts val="0"/>
              </a:spcAft>
              <a:buClr>
                <a:schemeClr val="lt1"/>
              </a:buClr>
              <a:buSzPts val="900"/>
              <a:buFont typeface="Roboto"/>
              <a:buChar char="●"/>
            </a:pPr>
            <a:r>
              <a:rPr lang="en" sz="900">
                <a:solidFill>
                  <a:schemeClr val="lt1"/>
                </a:solidFill>
                <a:latin typeface="Roboto"/>
                <a:ea typeface="Roboto"/>
                <a:cs typeface="Roboto"/>
                <a:sym typeface="Roboto"/>
              </a:rPr>
              <a:t>Fun campus updates</a:t>
            </a:r>
            <a:endParaRPr sz="900">
              <a:solidFill>
                <a:schemeClr val="lt1"/>
              </a:solidFill>
              <a:latin typeface="Roboto"/>
              <a:ea typeface="Roboto"/>
              <a:cs typeface="Roboto"/>
              <a:sym typeface="Roboto"/>
            </a:endParaRPr>
          </a:p>
          <a:p>
            <a:pPr indent="-285750" lvl="0" marL="457200" rtl="0" algn="l">
              <a:lnSpc>
                <a:spcPct val="115000"/>
              </a:lnSpc>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Neighborhood updates/guides</a:t>
            </a:r>
            <a:endParaRPr sz="900">
              <a:solidFill>
                <a:schemeClr val="lt1"/>
              </a:solidFill>
              <a:latin typeface="Roboto"/>
              <a:ea typeface="Roboto"/>
              <a:cs typeface="Roboto"/>
              <a:sym typeface="Roboto"/>
            </a:endParaRPr>
          </a:p>
          <a:p>
            <a:pPr indent="-285750" lvl="0" marL="457200" rtl="0" algn="l">
              <a:lnSpc>
                <a:spcPct val="115000"/>
              </a:lnSpc>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People you should know profiles</a:t>
            </a:r>
            <a:endParaRPr sz="900">
              <a:solidFill>
                <a:schemeClr val="lt1"/>
              </a:solidFill>
              <a:latin typeface="Roboto"/>
              <a:ea typeface="Roboto"/>
              <a:cs typeface="Roboto"/>
              <a:sym typeface="Roboto"/>
            </a:endParaRPr>
          </a:p>
          <a:p>
            <a:pPr indent="-285750" lvl="0" marL="457200" rtl="0" algn="l">
              <a:lnSpc>
                <a:spcPct val="115000"/>
              </a:lnSpc>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Institutional updates</a:t>
            </a:r>
            <a:endParaRPr sz="900">
              <a:solidFill>
                <a:schemeClr val="lt1"/>
              </a:solidFill>
              <a:latin typeface="Roboto"/>
              <a:ea typeface="Roboto"/>
              <a:cs typeface="Roboto"/>
              <a:sym typeface="Roboto"/>
            </a:endParaRPr>
          </a:p>
        </p:txBody>
      </p:sp>
      <p:sp>
        <p:nvSpPr>
          <p:cNvPr id="108" name="Google Shape;108;p16"/>
          <p:cNvSpPr/>
          <p:nvPr/>
        </p:nvSpPr>
        <p:spPr>
          <a:xfrm>
            <a:off x="817700" y="3621550"/>
            <a:ext cx="2413500" cy="1399500"/>
          </a:xfrm>
          <a:prstGeom prst="rect">
            <a:avLst/>
          </a:prstGeom>
          <a:solidFill>
            <a:srgbClr val="3C78D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09" name="Google Shape;109;p16"/>
          <p:cNvSpPr txBox="1"/>
          <p:nvPr/>
        </p:nvSpPr>
        <p:spPr>
          <a:xfrm>
            <a:off x="843500" y="3658200"/>
            <a:ext cx="2361900" cy="119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latin typeface="Roboto"/>
                <a:ea typeface="Roboto"/>
                <a:cs typeface="Roboto"/>
                <a:sym typeface="Roboto"/>
              </a:rPr>
              <a:t>WHAT THEY WANT MORE OF</a:t>
            </a:r>
            <a:endParaRPr b="1" sz="1300">
              <a:solidFill>
                <a:schemeClr val="lt1"/>
              </a:solidFill>
              <a:latin typeface="Roboto"/>
              <a:ea typeface="Roboto"/>
              <a:cs typeface="Roboto"/>
              <a:sym typeface="Roboto"/>
            </a:endParaRPr>
          </a:p>
          <a:p>
            <a:pPr indent="-292100" lvl="0" marL="457200" rtl="0" algn="l">
              <a:lnSpc>
                <a:spcPct val="115000"/>
              </a:lnSpc>
              <a:spcBef>
                <a:spcPts val="1200"/>
              </a:spcBef>
              <a:spcAft>
                <a:spcPts val="0"/>
              </a:spcAft>
              <a:buClr>
                <a:schemeClr val="lt1"/>
              </a:buClr>
              <a:buSzPts val="1000"/>
              <a:buFont typeface="Roboto"/>
              <a:buChar char="●"/>
            </a:pPr>
            <a:r>
              <a:rPr lang="en" sz="1000">
                <a:solidFill>
                  <a:schemeClr val="lt1"/>
                </a:solidFill>
                <a:latin typeface="Roboto"/>
                <a:ea typeface="Roboto"/>
                <a:cs typeface="Roboto"/>
                <a:sym typeface="Roboto"/>
              </a:rPr>
              <a:t>Q&amp;A/Interviews</a:t>
            </a:r>
            <a:endParaRPr sz="1000">
              <a:solidFill>
                <a:schemeClr val="lt1"/>
              </a:solidFill>
              <a:latin typeface="Roboto"/>
              <a:ea typeface="Roboto"/>
              <a:cs typeface="Roboto"/>
              <a:sym typeface="Roboto"/>
            </a:endParaRPr>
          </a:p>
          <a:p>
            <a:pPr indent="-292100" lvl="0" marL="457200" rtl="0" algn="l">
              <a:lnSpc>
                <a:spcPct val="115000"/>
              </a:lnSpc>
              <a:spcBef>
                <a:spcPts val="0"/>
              </a:spcBef>
              <a:spcAft>
                <a:spcPts val="0"/>
              </a:spcAft>
              <a:buClr>
                <a:schemeClr val="lt1"/>
              </a:buClr>
              <a:buSzPts val="1000"/>
              <a:buFont typeface="Roboto"/>
              <a:buChar char="●"/>
            </a:pPr>
            <a:r>
              <a:rPr lang="en" sz="1000">
                <a:solidFill>
                  <a:schemeClr val="lt1"/>
                </a:solidFill>
                <a:latin typeface="Roboto"/>
                <a:ea typeface="Roboto"/>
                <a:cs typeface="Roboto"/>
                <a:sym typeface="Roboto"/>
              </a:rPr>
              <a:t>People Profiles</a:t>
            </a:r>
            <a:endParaRPr sz="1000">
              <a:solidFill>
                <a:schemeClr val="lt1"/>
              </a:solidFill>
              <a:latin typeface="Roboto"/>
              <a:ea typeface="Roboto"/>
              <a:cs typeface="Roboto"/>
              <a:sym typeface="Roboto"/>
            </a:endParaRPr>
          </a:p>
          <a:p>
            <a:pPr indent="-292100" lvl="0" marL="457200" rtl="0" algn="l">
              <a:lnSpc>
                <a:spcPct val="115000"/>
              </a:lnSpc>
              <a:spcBef>
                <a:spcPts val="0"/>
              </a:spcBef>
              <a:spcAft>
                <a:spcPts val="0"/>
              </a:spcAft>
              <a:buClr>
                <a:schemeClr val="lt1"/>
              </a:buClr>
              <a:buSzPts val="1000"/>
              <a:buFont typeface="Roboto"/>
              <a:buChar char="●"/>
            </a:pPr>
            <a:r>
              <a:rPr lang="en" sz="1000">
                <a:solidFill>
                  <a:schemeClr val="lt1"/>
                </a:solidFill>
                <a:latin typeface="Roboto"/>
                <a:ea typeface="Roboto"/>
                <a:cs typeface="Roboto"/>
                <a:sym typeface="Roboto"/>
              </a:rPr>
              <a:t>Photo Essays</a:t>
            </a:r>
            <a:endParaRPr sz="1000">
              <a:solidFill>
                <a:schemeClr val="lt1"/>
              </a:solidFill>
              <a:latin typeface="Roboto"/>
              <a:ea typeface="Roboto"/>
              <a:cs typeface="Roboto"/>
              <a:sym typeface="Roboto"/>
            </a:endParaRPr>
          </a:p>
          <a:p>
            <a:pPr indent="-292100" lvl="0" marL="457200" rtl="0" algn="l">
              <a:lnSpc>
                <a:spcPct val="115000"/>
              </a:lnSpc>
              <a:spcBef>
                <a:spcPts val="0"/>
              </a:spcBef>
              <a:spcAft>
                <a:spcPts val="0"/>
              </a:spcAft>
              <a:buClr>
                <a:schemeClr val="lt1"/>
              </a:buClr>
              <a:buSzPts val="1000"/>
              <a:buFont typeface="Roboto"/>
              <a:buChar char="●"/>
            </a:pPr>
            <a:r>
              <a:rPr lang="en" sz="1000">
                <a:solidFill>
                  <a:schemeClr val="lt1"/>
                </a:solidFill>
                <a:latin typeface="Roboto"/>
                <a:ea typeface="Roboto"/>
                <a:cs typeface="Roboto"/>
                <a:sym typeface="Roboto"/>
              </a:rPr>
              <a:t>“Opinion Pieces” (students)</a:t>
            </a:r>
            <a:endParaRPr sz="1000">
              <a:solidFill>
                <a:schemeClr val="lt1"/>
              </a:solidFill>
              <a:latin typeface="Roboto"/>
              <a:ea typeface="Roboto"/>
              <a:cs typeface="Roboto"/>
              <a:sym typeface="Roboto"/>
            </a:endParaRPr>
          </a:p>
          <a:p>
            <a:pPr indent="-292100" lvl="0" marL="457200" rtl="0" algn="l">
              <a:lnSpc>
                <a:spcPct val="115000"/>
              </a:lnSpc>
              <a:spcBef>
                <a:spcPts val="0"/>
              </a:spcBef>
              <a:spcAft>
                <a:spcPts val="0"/>
              </a:spcAft>
              <a:buClr>
                <a:schemeClr val="lt1"/>
              </a:buClr>
              <a:buSzPts val="1000"/>
              <a:buFont typeface="Roboto"/>
              <a:buChar char="●"/>
            </a:pPr>
            <a:r>
              <a:rPr lang="en" sz="1000">
                <a:solidFill>
                  <a:schemeClr val="lt1"/>
                </a:solidFill>
                <a:latin typeface="Roboto"/>
                <a:ea typeface="Roboto"/>
                <a:cs typeface="Roboto"/>
                <a:sym typeface="Roboto"/>
              </a:rPr>
              <a:t>Multimedia Videos/Quizzes</a:t>
            </a:r>
            <a:endParaRPr sz="1000">
              <a:solidFill>
                <a:schemeClr val="lt1"/>
              </a:solidFill>
              <a:latin typeface="Roboto"/>
              <a:ea typeface="Roboto"/>
              <a:cs typeface="Roboto"/>
              <a:sym typeface="Roboto"/>
            </a:endParaRPr>
          </a:p>
        </p:txBody>
      </p:sp>
      <p:sp>
        <p:nvSpPr>
          <p:cNvPr id="110" name="Google Shape;110;p16"/>
          <p:cNvSpPr/>
          <p:nvPr/>
        </p:nvSpPr>
        <p:spPr>
          <a:xfrm>
            <a:off x="3329350" y="2207350"/>
            <a:ext cx="2261100" cy="1333500"/>
          </a:xfrm>
          <a:prstGeom prst="rect">
            <a:avLst/>
          </a:prstGeom>
          <a:solidFill>
            <a:srgbClr val="6D9EEB"/>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11" name="Google Shape;111;p16"/>
          <p:cNvSpPr txBox="1"/>
          <p:nvPr/>
        </p:nvSpPr>
        <p:spPr>
          <a:xfrm>
            <a:off x="3329350" y="2244000"/>
            <a:ext cx="2224500" cy="1194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chemeClr val="lt1"/>
                </a:solidFill>
                <a:latin typeface="Roboto"/>
                <a:ea typeface="Roboto"/>
                <a:cs typeface="Roboto"/>
                <a:sym typeface="Roboto"/>
              </a:rPr>
              <a:t>TOPICS THEY ENJOY</a:t>
            </a:r>
            <a:endParaRPr b="1" sz="1300">
              <a:solidFill>
                <a:schemeClr val="lt1"/>
              </a:solidFill>
              <a:latin typeface="Roboto"/>
              <a:ea typeface="Roboto"/>
              <a:cs typeface="Roboto"/>
              <a:sym typeface="Roboto"/>
            </a:endParaRPr>
          </a:p>
          <a:p>
            <a:pPr indent="-292100" lvl="0" marL="457200" rtl="0" algn="l">
              <a:lnSpc>
                <a:spcPct val="100000"/>
              </a:lnSpc>
              <a:spcBef>
                <a:spcPts val="1200"/>
              </a:spcBef>
              <a:spcAft>
                <a:spcPts val="0"/>
              </a:spcAft>
              <a:buClr>
                <a:schemeClr val="lt1"/>
              </a:buClr>
              <a:buSzPts val="1000"/>
              <a:buFont typeface="Roboto"/>
              <a:buChar char="●"/>
            </a:pPr>
            <a:r>
              <a:rPr lang="en" sz="1000">
                <a:solidFill>
                  <a:schemeClr val="lt1"/>
                </a:solidFill>
                <a:latin typeface="Roboto"/>
                <a:ea typeface="Roboto"/>
                <a:cs typeface="Roboto"/>
                <a:sym typeface="Roboto"/>
              </a:rPr>
              <a:t>Campus News &amp; Events</a:t>
            </a:r>
            <a:endParaRPr sz="1000">
              <a:solidFill>
                <a:schemeClr val="lt1"/>
              </a:solidFill>
              <a:latin typeface="Roboto"/>
              <a:ea typeface="Roboto"/>
              <a:cs typeface="Roboto"/>
              <a:sym typeface="Roboto"/>
            </a:endParaRPr>
          </a:p>
          <a:p>
            <a:pPr indent="-292100" lvl="0" marL="457200" rtl="0" algn="l">
              <a:lnSpc>
                <a:spcPct val="100000"/>
              </a:lnSpc>
              <a:spcBef>
                <a:spcPts val="0"/>
              </a:spcBef>
              <a:spcAft>
                <a:spcPts val="0"/>
              </a:spcAft>
              <a:buClr>
                <a:schemeClr val="lt1"/>
              </a:buClr>
              <a:buSzPts val="1000"/>
              <a:buFont typeface="Roboto"/>
              <a:buChar char="●"/>
            </a:pPr>
            <a:r>
              <a:rPr lang="en" sz="1000">
                <a:solidFill>
                  <a:schemeClr val="lt1"/>
                </a:solidFill>
                <a:latin typeface="Roboto"/>
                <a:ea typeface="Roboto"/>
                <a:cs typeface="Roboto"/>
                <a:sym typeface="Roboto"/>
              </a:rPr>
              <a:t>Arts &amp; Humanities</a:t>
            </a:r>
            <a:endParaRPr sz="1000">
              <a:solidFill>
                <a:schemeClr val="lt1"/>
              </a:solidFill>
              <a:latin typeface="Roboto"/>
              <a:ea typeface="Roboto"/>
              <a:cs typeface="Roboto"/>
              <a:sym typeface="Roboto"/>
            </a:endParaRPr>
          </a:p>
          <a:p>
            <a:pPr indent="-292100" lvl="0" marL="457200" rtl="0" algn="l">
              <a:lnSpc>
                <a:spcPct val="115000"/>
              </a:lnSpc>
              <a:spcBef>
                <a:spcPts val="0"/>
              </a:spcBef>
              <a:spcAft>
                <a:spcPts val="0"/>
              </a:spcAft>
              <a:buClr>
                <a:schemeClr val="lt1"/>
              </a:buClr>
              <a:buSzPts val="1000"/>
              <a:buFont typeface="Roboto"/>
              <a:buChar char="●"/>
            </a:pPr>
            <a:r>
              <a:rPr lang="en" sz="1000">
                <a:solidFill>
                  <a:schemeClr val="lt1"/>
                </a:solidFill>
                <a:latin typeface="Roboto"/>
                <a:ea typeface="Roboto"/>
                <a:cs typeface="Roboto"/>
                <a:sym typeface="Roboto"/>
              </a:rPr>
              <a:t>Current Events</a:t>
            </a:r>
            <a:endParaRPr sz="1000">
              <a:solidFill>
                <a:schemeClr val="lt1"/>
              </a:solidFill>
              <a:latin typeface="Roboto"/>
              <a:ea typeface="Roboto"/>
              <a:cs typeface="Roboto"/>
              <a:sym typeface="Roboto"/>
            </a:endParaRPr>
          </a:p>
          <a:p>
            <a:pPr indent="-292100" lvl="0" marL="457200" rtl="0" algn="l">
              <a:lnSpc>
                <a:spcPct val="115000"/>
              </a:lnSpc>
              <a:spcBef>
                <a:spcPts val="0"/>
              </a:spcBef>
              <a:spcAft>
                <a:spcPts val="0"/>
              </a:spcAft>
              <a:buClr>
                <a:schemeClr val="lt1"/>
              </a:buClr>
              <a:buSzPts val="1000"/>
              <a:buFont typeface="Roboto"/>
              <a:buChar char="●"/>
            </a:pPr>
            <a:r>
              <a:rPr lang="en" sz="1000">
                <a:solidFill>
                  <a:schemeClr val="lt1"/>
                </a:solidFill>
                <a:latin typeface="Roboto"/>
                <a:ea typeface="Roboto"/>
                <a:cs typeface="Roboto"/>
                <a:sym typeface="Roboto"/>
              </a:rPr>
              <a:t>STEM/Research</a:t>
            </a:r>
            <a:endParaRPr sz="1000">
              <a:solidFill>
                <a:schemeClr val="lt1"/>
              </a:solidFill>
              <a:latin typeface="Roboto"/>
              <a:ea typeface="Roboto"/>
              <a:cs typeface="Roboto"/>
              <a:sym typeface="Roboto"/>
            </a:endParaRPr>
          </a:p>
          <a:p>
            <a:pPr indent="-292100" lvl="0" marL="457200" rtl="0" algn="l">
              <a:lnSpc>
                <a:spcPct val="115000"/>
              </a:lnSpc>
              <a:spcBef>
                <a:spcPts val="0"/>
              </a:spcBef>
              <a:spcAft>
                <a:spcPts val="0"/>
              </a:spcAft>
              <a:buClr>
                <a:schemeClr val="lt1"/>
              </a:buClr>
              <a:buSzPts val="1000"/>
              <a:buFont typeface="Roboto"/>
              <a:buChar char="●"/>
            </a:pPr>
            <a:r>
              <a:rPr lang="en" sz="1000">
                <a:solidFill>
                  <a:schemeClr val="lt1"/>
                </a:solidFill>
                <a:latin typeface="Roboto"/>
                <a:ea typeface="Roboto"/>
                <a:cs typeface="Roboto"/>
                <a:sym typeface="Roboto"/>
              </a:rPr>
              <a:t>Neighborhood News</a:t>
            </a:r>
            <a:endParaRPr sz="1000">
              <a:solidFill>
                <a:schemeClr val="lt1"/>
              </a:solidFill>
              <a:latin typeface="Roboto"/>
              <a:ea typeface="Roboto"/>
              <a:cs typeface="Roboto"/>
              <a:sym typeface="Roboto"/>
            </a:endParaRPr>
          </a:p>
        </p:txBody>
      </p:sp>
      <p:pic>
        <p:nvPicPr>
          <p:cNvPr id="112" name="Google Shape;112;p16"/>
          <p:cNvPicPr preferRelativeResize="0"/>
          <p:nvPr/>
        </p:nvPicPr>
        <p:blipFill rotWithShape="1">
          <a:blip r:embed="rId3">
            <a:alphaModFix/>
          </a:blip>
          <a:srcRect b="27036" l="15546" r="28910" t="15019"/>
          <a:stretch/>
        </p:blipFill>
        <p:spPr>
          <a:xfrm>
            <a:off x="6019750" y="2205250"/>
            <a:ext cx="2413501" cy="1330458"/>
          </a:xfrm>
          <a:prstGeom prst="rect">
            <a:avLst/>
          </a:prstGeom>
          <a:noFill/>
          <a:ln cap="flat" cmpd="sng" w="9525">
            <a:solidFill>
              <a:srgbClr val="595959"/>
            </a:solidFill>
            <a:prstDash val="solid"/>
            <a:round/>
            <a:headEnd len="sm" w="sm" type="none"/>
            <a:tailEnd len="sm" w="sm" type="none"/>
          </a:ln>
        </p:spPr>
      </p:pic>
      <p:sp>
        <p:nvSpPr>
          <p:cNvPr id="113" name="Google Shape;113;p16"/>
          <p:cNvSpPr/>
          <p:nvPr/>
        </p:nvSpPr>
        <p:spPr>
          <a:xfrm>
            <a:off x="3329350" y="3621550"/>
            <a:ext cx="5103900" cy="1399500"/>
          </a:xfrm>
          <a:prstGeom prst="rect">
            <a:avLst/>
          </a:prstGeom>
          <a:solidFill>
            <a:srgbClr val="1155CC"/>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14" name="Google Shape;114;p16"/>
          <p:cNvSpPr txBox="1"/>
          <p:nvPr/>
        </p:nvSpPr>
        <p:spPr>
          <a:xfrm>
            <a:off x="3286400" y="3658200"/>
            <a:ext cx="2692500" cy="1194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300">
                <a:solidFill>
                  <a:schemeClr val="accent6"/>
                </a:solidFill>
                <a:latin typeface="Roboto"/>
                <a:ea typeface="Roboto"/>
                <a:cs typeface="Roboto"/>
                <a:sym typeface="Roboto"/>
              </a:rPr>
              <a:t>WHAT THEY WANT TO KNOW</a:t>
            </a:r>
            <a:endParaRPr b="1" sz="1300">
              <a:solidFill>
                <a:schemeClr val="accent6"/>
              </a:solidFill>
              <a:latin typeface="Roboto"/>
              <a:ea typeface="Roboto"/>
              <a:cs typeface="Roboto"/>
              <a:sym typeface="Roboto"/>
            </a:endParaRPr>
          </a:p>
          <a:p>
            <a:pPr indent="-285750" lvl="0" marL="457200" rtl="0" algn="l">
              <a:lnSpc>
                <a:spcPct val="115000"/>
              </a:lnSpc>
              <a:spcBef>
                <a:spcPts val="1200"/>
              </a:spcBef>
              <a:spcAft>
                <a:spcPts val="0"/>
              </a:spcAft>
              <a:buClr>
                <a:schemeClr val="lt1"/>
              </a:buClr>
              <a:buSzPts val="900"/>
              <a:buFont typeface="Roboto"/>
              <a:buChar char="●"/>
            </a:pPr>
            <a:r>
              <a:rPr lang="en" sz="900">
                <a:solidFill>
                  <a:schemeClr val="lt1"/>
                </a:solidFill>
                <a:latin typeface="Roboto"/>
                <a:ea typeface="Roboto"/>
                <a:cs typeface="Roboto"/>
                <a:sym typeface="Roboto"/>
              </a:rPr>
              <a:t>Columbia History</a:t>
            </a:r>
            <a:endParaRPr sz="900">
              <a:solidFill>
                <a:schemeClr val="lt1"/>
              </a:solidFill>
              <a:latin typeface="Roboto"/>
              <a:ea typeface="Roboto"/>
              <a:cs typeface="Roboto"/>
              <a:sym typeface="Roboto"/>
            </a:endParaRPr>
          </a:p>
          <a:p>
            <a:pPr indent="-285750" lvl="0" marL="457200" rtl="0" algn="l">
              <a:lnSpc>
                <a:spcPct val="115000"/>
              </a:lnSpc>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Student Stories (working on big things)</a:t>
            </a:r>
            <a:endParaRPr sz="900">
              <a:solidFill>
                <a:schemeClr val="lt1"/>
              </a:solidFill>
              <a:latin typeface="Roboto"/>
              <a:ea typeface="Roboto"/>
              <a:cs typeface="Roboto"/>
              <a:sym typeface="Roboto"/>
            </a:endParaRPr>
          </a:p>
          <a:p>
            <a:pPr indent="-285750" lvl="0" marL="457200" rtl="0" algn="l">
              <a:lnSpc>
                <a:spcPct val="115000"/>
              </a:lnSpc>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Alumni Connections to Current Things</a:t>
            </a:r>
            <a:endParaRPr sz="900">
              <a:solidFill>
                <a:schemeClr val="lt1"/>
              </a:solidFill>
              <a:latin typeface="Roboto"/>
              <a:ea typeface="Roboto"/>
              <a:cs typeface="Roboto"/>
              <a:sym typeface="Roboto"/>
            </a:endParaRPr>
          </a:p>
          <a:p>
            <a:pPr indent="-285750" lvl="0" marL="457200" rtl="0" algn="l">
              <a:lnSpc>
                <a:spcPct val="115000"/>
              </a:lnSpc>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How Columbia Works</a:t>
            </a:r>
            <a:endParaRPr sz="900">
              <a:solidFill>
                <a:schemeClr val="lt1"/>
              </a:solidFill>
              <a:latin typeface="Roboto"/>
              <a:ea typeface="Roboto"/>
              <a:cs typeface="Roboto"/>
              <a:sym typeface="Roboto"/>
            </a:endParaRPr>
          </a:p>
        </p:txBody>
      </p:sp>
      <p:sp>
        <p:nvSpPr>
          <p:cNvPr id="115" name="Google Shape;115;p16"/>
          <p:cNvSpPr txBox="1"/>
          <p:nvPr/>
        </p:nvSpPr>
        <p:spPr>
          <a:xfrm>
            <a:off x="5883475" y="3685650"/>
            <a:ext cx="2361900" cy="1139400"/>
          </a:xfrm>
          <a:prstGeom prst="rect">
            <a:avLst/>
          </a:prstGeom>
          <a:noFill/>
          <a:ln>
            <a:noFill/>
          </a:ln>
        </p:spPr>
        <p:txBody>
          <a:bodyPr anchorCtr="0" anchor="t" bIns="91425" lIns="91425" spcFirstLastPara="1" rIns="91425" wrap="square" tIns="91425">
            <a:noAutofit/>
          </a:bodyPr>
          <a:lstStyle/>
          <a:p>
            <a:pPr indent="-285750" lvl="0" marL="457200" rtl="0" algn="l">
              <a:lnSpc>
                <a:spcPct val="115000"/>
              </a:lnSpc>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Faculty/Staff Career Path</a:t>
            </a:r>
            <a:endParaRPr sz="900">
              <a:solidFill>
                <a:schemeClr val="lt1"/>
              </a:solidFill>
              <a:latin typeface="Roboto"/>
              <a:ea typeface="Roboto"/>
              <a:cs typeface="Roboto"/>
              <a:sym typeface="Roboto"/>
            </a:endParaRPr>
          </a:p>
          <a:p>
            <a:pPr indent="-285750" lvl="0" marL="457200" rtl="0" algn="l">
              <a:lnSpc>
                <a:spcPct val="115000"/>
              </a:lnSpc>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“Quirky”Characters</a:t>
            </a:r>
            <a:endParaRPr sz="900">
              <a:solidFill>
                <a:schemeClr val="lt1"/>
              </a:solidFill>
              <a:latin typeface="Roboto"/>
              <a:ea typeface="Roboto"/>
              <a:cs typeface="Roboto"/>
              <a:sym typeface="Roboto"/>
            </a:endParaRPr>
          </a:p>
          <a:p>
            <a:pPr indent="-285750" lvl="0" marL="457200" rtl="0" algn="l">
              <a:lnSpc>
                <a:spcPct val="115000"/>
              </a:lnSpc>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Under-recognized Department Stories</a:t>
            </a:r>
            <a:endParaRPr sz="900">
              <a:solidFill>
                <a:schemeClr val="lt1"/>
              </a:solidFill>
              <a:latin typeface="Roboto"/>
              <a:ea typeface="Roboto"/>
              <a:cs typeface="Roboto"/>
              <a:sym typeface="Roboto"/>
            </a:endParaRPr>
          </a:p>
          <a:p>
            <a:pPr indent="-285750" lvl="0" marL="457200" rtl="0" algn="l">
              <a:lnSpc>
                <a:spcPct val="115000"/>
              </a:lnSpc>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Neighborhood history/then &amp; now</a:t>
            </a:r>
            <a:endParaRPr sz="900">
              <a:solidFill>
                <a:schemeClr val="lt1"/>
              </a:solidFill>
              <a:latin typeface="Roboto"/>
              <a:ea typeface="Roboto"/>
              <a:cs typeface="Roboto"/>
              <a:sym typeface="Roboto"/>
            </a:endParaRPr>
          </a:p>
          <a:p>
            <a:pPr indent="-285750" lvl="0" marL="457200" rtl="0" algn="l">
              <a:lnSpc>
                <a:spcPct val="115000"/>
              </a:lnSpc>
              <a:spcBef>
                <a:spcPts val="0"/>
              </a:spcBef>
              <a:spcAft>
                <a:spcPts val="0"/>
              </a:spcAft>
              <a:buClr>
                <a:schemeClr val="lt1"/>
              </a:buClr>
              <a:buSzPts val="900"/>
              <a:buFont typeface="Roboto"/>
              <a:buChar char="●"/>
            </a:pPr>
            <a:r>
              <a:rPr lang="en" sz="900">
                <a:solidFill>
                  <a:schemeClr val="lt1"/>
                </a:solidFill>
                <a:latin typeface="Roboto"/>
                <a:ea typeface="Roboto"/>
                <a:cs typeface="Roboto"/>
                <a:sym typeface="Roboto"/>
              </a:rPr>
              <a:t>Behin</a:t>
            </a:r>
            <a:r>
              <a:rPr lang="en" sz="900">
                <a:solidFill>
                  <a:schemeClr val="lt1"/>
                </a:solidFill>
                <a:latin typeface="Roboto"/>
                <a:ea typeface="Roboto"/>
                <a:cs typeface="Roboto"/>
                <a:sym typeface="Roboto"/>
              </a:rPr>
              <a:t>d-The-Scenes</a:t>
            </a:r>
            <a:endParaRPr sz="900">
              <a:solidFill>
                <a:schemeClr val="lt1"/>
              </a:solidFill>
              <a:latin typeface="Roboto"/>
              <a:ea typeface="Roboto"/>
              <a:cs typeface="Roboto"/>
              <a:sym typeface="Roboto"/>
            </a:endParaRPr>
          </a:p>
          <a:p>
            <a:pPr indent="0" lvl="0" marL="0" rtl="0" algn="l">
              <a:spcBef>
                <a:spcPts val="1200"/>
              </a:spcBef>
              <a:spcAft>
                <a:spcPts val="0"/>
              </a:spcAft>
              <a:buNone/>
            </a:pPr>
            <a:r>
              <a:t/>
            </a:r>
            <a:endParaRPr sz="1800">
              <a:solidFill>
                <a:schemeClr val="lt2"/>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7"/>
          <p:cNvPicPr preferRelativeResize="0"/>
          <p:nvPr/>
        </p:nvPicPr>
        <p:blipFill>
          <a:blip r:embed="rId3">
            <a:alphaModFix/>
          </a:blip>
          <a:stretch>
            <a:fillRect/>
          </a:stretch>
        </p:blipFill>
        <p:spPr>
          <a:xfrm>
            <a:off x="6954076" y="2168388"/>
            <a:ext cx="545250" cy="892379"/>
          </a:xfrm>
          <a:prstGeom prst="rect">
            <a:avLst/>
          </a:prstGeom>
          <a:noFill/>
          <a:ln cap="flat" cmpd="sng" w="9525">
            <a:solidFill>
              <a:schemeClr val="dk2"/>
            </a:solidFill>
            <a:prstDash val="solid"/>
            <a:round/>
            <a:headEnd len="sm" w="sm" type="none"/>
            <a:tailEnd len="sm" w="sm" type="none"/>
          </a:ln>
        </p:spPr>
      </p:pic>
      <p:pic>
        <p:nvPicPr>
          <p:cNvPr id="121" name="Google Shape;121;p17"/>
          <p:cNvPicPr preferRelativeResize="0"/>
          <p:nvPr/>
        </p:nvPicPr>
        <p:blipFill>
          <a:blip r:embed="rId4">
            <a:alphaModFix/>
          </a:blip>
          <a:stretch>
            <a:fillRect/>
          </a:stretch>
        </p:blipFill>
        <p:spPr>
          <a:xfrm>
            <a:off x="2045722" y="2190750"/>
            <a:ext cx="1205675" cy="2688976"/>
          </a:xfrm>
          <a:prstGeom prst="rect">
            <a:avLst/>
          </a:prstGeom>
          <a:noFill/>
          <a:ln cap="flat" cmpd="sng" w="9525">
            <a:solidFill>
              <a:schemeClr val="dk2"/>
            </a:solidFill>
            <a:prstDash val="solid"/>
            <a:round/>
            <a:headEnd len="sm" w="sm" type="none"/>
            <a:tailEnd len="sm" w="sm" type="none"/>
          </a:ln>
        </p:spPr>
      </p:pic>
      <p:sp>
        <p:nvSpPr>
          <p:cNvPr id="122" name="Google Shape;122;p17"/>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Iterating Campus &amp; Community </a:t>
            </a:r>
            <a:endParaRPr/>
          </a:p>
        </p:txBody>
      </p:sp>
      <p:sp>
        <p:nvSpPr>
          <p:cNvPr id="123" name="Google Shape;123;p17"/>
          <p:cNvSpPr txBox="1"/>
          <p:nvPr>
            <p:ph idx="1" type="body"/>
          </p:nvPr>
        </p:nvSpPr>
        <p:spPr>
          <a:xfrm>
            <a:off x="83575" y="1882525"/>
            <a:ext cx="1433100" cy="3537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1200"/>
              </a:spcAft>
              <a:buNone/>
            </a:pPr>
            <a:r>
              <a:rPr b="1" lang="en">
                <a:solidFill>
                  <a:schemeClr val="dk2"/>
                </a:solidFill>
              </a:rPr>
              <a:t>What We Knew</a:t>
            </a:r>
            <a:endParaRPr b="1">
              <a:solidFill>
                <a:schemeClr val="dk2"/>
              </a:solidFill>
            </a:endParaRPr>
          </a:p>
        </p:txBody>
      </p:sp>
      <p:cxnSp>
        <p:nvCxnSpPr>
          <p:cNvPr id="124" name="Google Shape;124;p17"/>
          <p:cNvCxnSpPr/>
          <p:nvPr/>
        </p:nvCxnSpPr>
        <p:spPr>
          <a:xfrm>
            <a:off x="1267575" y="2093875"/>
            <a:ext cx="703500" cy="1500"/>
          </a:xfrm>
          <a:prstGeom prst="straightConnector1">
            <a:avLst/>
          </a:prstGeom>
          <a:noFill/>
          <a:ln cap="flat" cmpd="sng" w="9525">
            <a:solidFill>
              <a:srgbClr val="2A5BD7"/>
            </a:solidFill>
            <a:prstDash val="solid"/>
            <a:round/>
            <a:headEnd len="med" w="med" type="none"/>
            <a:tailEnd len="med" w="med" type="triangle"/>
          </a:ln>
        </p:spPr>
      </p:cxnSp>
      <p:pic>
        <p:nvPicPr>
          <p:cNvPr id="125" name="Google Shape;125;p17"/>
          <p:cNvPicPr preferRelativeResize="0"/>
          <p:nvPr/>
        </p:nvPicPr>
        <p:blipFill>
          <a:blip r:embed="rId5">
            <a:alphaModFix/>
          </a:blip>
          <a:stretch>
            <a:fillRect/>
          </a:stretch>
        </p:blipFill>
        <p:spPr>
          <a:xfrm>
            <a:off x="3698199" y="2972575"/>
            <a:ext cx="1298400" cy="2139426"/>
          </a:xfrm>
          <a:prstGeom prst="rect">
            <a:avLst/>
          </a:prstGeom>
          <a:noFill/>
          <a:ln cap="flat" cmpd="sng" w="9525">
            <a:solidFill>
              <a:schemeClr val="dk2"/>
            </a:solidFill>
            <a:prstDash val="solid"/>
            <a:round/>
            <a:headEnd len="sm" w="sm" type="none"/>
            <a:tailEnd len="sm" w="sm" type="none"/>
          </a:ln>
        </p:spPr>
      </p:pic>
      <p:pic>
        <p:nvPicPr>
          <p:cNvPr id="126" name="Google Shape;126;p17"/>
          <p:cNvPicPr preferRelativeResize="0"/>
          <p:nvPr/>
        </p:nvPicPr>
        <p:blipFill>
          <a:blip r:embed="rId6">
            <a:alphaModFix/>
          </a:blip>
          <a:stretch>
            <a:fillRect/>
          </a:stretch>
        </p:blipFill>
        <p:spPr>
          <a:xfrm>
            <a:off x="2168775" y="2741550"/>
            <a:ext cx="1773124" cy="1329826"/>
          </a:xfrm>
          <a:prstGeom prst="rect">
            <a:avLst/>
          </a:prstGeom>
          <a:noFill/>
          <a:ln cap="flat" cmpd="sng" w="9525">
            <a:solidFill>
              <a:schemeClr val="dk2"/>
            </a:solidFill>
            <a:prstDash val="solid"/>
            <a:round/>
            <a:headEnd len="sm" w="sm" type="none"/>
            <a:tailEnd len="sm" w="sm" type="none"/>
          </a:ln>
        </p:spPr>
      </p:pic>
      <p:pic>
        <p:nvPicPr>
          <p:cNvPr id="127" name="Google Shape;127;p17"/>
          <p:cNvPicPr preferRelativeResize="0"/>
          <p:nvPr/>
        </p:nvPicPr>
        <p:blipFill>
          <a:blip r:embed="rId7">
            <a:alphaModFix/>
          </a:blip>
          <a:stretch>
            <a:fillRect/>
          </a:stretch>
        </p:blipFill>
        <p:spPr>
          <a:xfrm>
            <a:off x="3570275" y="2190750"/>
            <a:ext cx="976449" cy="219700"/>
          </a:xfrm>
          <a:prstGeom prst="rect">
            <a:avLst/>
          </a:prstGeom>
          <a:noFill/>
          <a:ln>
            <a:noFill/>
          </a:ln>
        </p:spPr>
      </p:pic>
      <p:pic>
        <p:nvPicPr>
          <p:cNvPr id="128" name="Google Shape;128;p17"/>
          <p:cNvPicPr preferRelativeResize="0"/>
          <p:nvPr/>
        </p:nvPicPr>
        <p:blipFill>
          <a:blip r:embed="rId7">
            <a:alphaModFix/>
          </a:blip>
          <a:stretch>
            <a:fillRect/>
          </a:stretch>
        </p:blipFill>
        <p:spPr>
          <a:xfrm>
            <a:off x="3715350" y="2295088"/>
            <a:ext cx="976449" cy="219700"/>
          </a:xfrm>
          <a:prstGeom prst="rect">
            <a:avLst/>
          </a:prstGeom>
          <a:noFill/>
          <a:ln>
            <a:noFill/>
          </a:ln>
        </p:spPr>
      </p:pic>
      <p:pic>
        <p:nvPicPr>
          <p:cNvPr id="129" name="Google Shape;129;p17"/>
          <p:cNvPicPr preferRelativeResize="0"/>
          <p:nvPr/>
        </p:nvPicPr>
        <p:blipFill>
          <a:blip r:embed="rId7">
            <a:alphaModFix/>
          </a:blip>
          <a:stretch>
            <a:fillRect/>
          </a:stretch>
        </p:blipFill>
        <p:spPr>
          <a:xfrm>
            <a:off x="3849975" y="2410450"/>
            <a:ext cx="976449" cy="219700"/>
          </a:xfrm>
          <a:prstGeom prst="rect">
            <a:avLst/>
          </a:prstGeom>
          <a:noFill/>
          <a:ln>
            <a:noFill/>
          </a:ln>
        </p:spPr>
      </p:pic>
      <p:pic>
        <p:nvPicPr>
          <p:cNvPr id="130" name="Google Shape;130;p17"/>
          <p:cNvPicPr preferRelativeResize="0"/>
          <p:nvPr/>
        </p:nvPicPr>
        <p:blipFill>
          <a:blip r:embed="rId7">
            <a:alphaModFix/>
          </a:blip>
          <a:stretch>
            <a:fillRect/>
          </a:stretch>
        </p:blipFill>
        <p:spPr>
          <a:xfrm>
            <a:off x="4020150" y="2504725"/>
            <a:ext cx="976449" cy="219700"/>
          </a:xfrm>
          <a:prstGeom prst="rect">
            <a:avLst/>
          </a:prstGeom>
          <a:noFill/>
          <a:ln>
            <a:noFill/>
          </a:ln>
        </p:spPr>
      </p:pic>
      <p:sp>
        <p:nvSpPr>
          <p:cNvPr id="131" name="Google Shape;131;p17"/>
          <p:cNvSpPr txBox="1"/>
          <p:nvPr>
            <p:ph idx="1" type="body"/>
          </p:nvPr>
        </p:nvSpPr>
        <p:spPr>
          <a:xfrm>
            <a:off x="2045725" y="1882525"/>
            <a:ext cx="1773000" cy="412500"/>
          </a:xfrm>
          <a:prstGeom prst="rect">
            <a:avLst/>
          </a:prstGeom>
        </p:spPr>
        <p:txBody>
          <a:bodyPr anchorCtr="0" anchor="t" bIns="91425" lIns="91425" spcFirstLastPara="1" rIns="91425" wrap="square" tIns="91425">
            <a:normAutofit fontScale="62500"/>
          </a:bodyPr>
          <a:lstStyle/>
          <a:p>
            <a:pPr indent="0" lvl="0" marL="0" rtl="0" algn="l">
              <a:spcBef>
                <a:spcPts val="0"/>
              </a:spcBef>
              <a:spcAft>
                <a:spcPts val="1200"/>
              </a:spcAft>
              <a:buNone/>
            </a:pPr>
            <a:r>
              <a:rPr b="1" lang="en">
                <a:solidFill>
                  <a:schemeClr val="dk2"/>
                </a:solidFill>
              </a:rPr>
              <a:t>What We Brainstormed</a:t>
            </a:r>
            <a:endParaRPr b="1">
              <a:solidFill>
                <a:schemeClr val="dk2"/>
              </a:solidFill>
            </a:endParaRPr>
          </a:p>
        </p:txBody>
      </p:sp>
      <p:cxnSp>
        <p:nvCxnSpPr>
          <p:cNvPr id="132" name="Google Shape;132;p17"/>
          <p:cNvCxnSpPr/>
          <p:nvPr/>
        </p:nvCxnSpPr>
        <p:spPr>
          <a:xfrm flipH="1" rot="10800000">
            <a:off x="3698200" y="2066225"/>
            <a:ext cx="1701900" cy="2100"/>
          </a:xfrm>
          <a:prstGeom prst="straightConnector1">
            <a:avLst/>
          </a:prstGeom>
          <a:noFill/>
          <a:ln cap="flat" cmpd="sng" w="9525">
            <a:solidFill>
              <a:srgbClr val="2A5BD7"/>
            </a:solidFill>
            <a:prstDash val="solid"/>
            <a:round/>
            <a:headEnd len="med" w="med" type="none"/>
            <a:tailEnd len="med" w="med" type="triangle"/>
          </a:ln>
        </p:spPr>
      </p:cxnSp>
      <p:sp>
        <p:nvSpPr>
          <p:cNvPr id="133" name="Google Shape;133;p17"/>
          <p:cNvSpPr txBox="1"/>
          <p:nvPr>
            <p:ph idx="1" type="body"/>
          </p:nvPr>
        </p:nvSpPr>
        <p:spPr>
          <a:xfrm>
            <a:off x="5421338" y="1853125"/>
            <a:ext cx="1773000" cy="412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1100">
                <a:solidFill>
                  <a:srgbClr val="000000"/>
                </a:solidFill>
              </a:rPr>
              <a:t>What We Designed</a:t>
            </a:r>
            <a:endParaRPr b="1" sz="1100">
              <a:solidFill>
                <a:srgbClr val="000000"/>
              </a:solidFill>
            </a:endParaRPr>
          </a:p>
        </p:txBody>
      </p:sp>
      <p:cxnSp>
        <p:nvCxnSpPr>
          <p:cNvPr id="134" name="Google Shape;134;p17"/>
          <p:cNvCxnSpPr/>
          <p:nvPr/>
        </p:nvCxnSpPr>
        <p:spPr>
          <a:xfrm>
            <a:off x="6827250" y="2026450"/>
            <a:ext cx="865200" cy="2700"/>
          </a:xfrm>
          <a:prstGeom prst="straightConnector1">
            <a:avLst/>
          </a:prstGeom>
          <a:noFill/>
          <a:ln cap="flat" cmpd="sng" w="9525">
            <a:solidFill>
              <a:srgbClr val="2A5BD7"/>
            </a:solidFill>
            <a:prstDash val="solid"/>
            <a:round/>
            <a:headEnd len="med" w="med" type="none"/>
            <a:tailEnd len="med" w="med" type="triangle"/>
          </a:ln>
        </p:spPr>
      </p:cxnSp>
      <p:sp>
        <p:nvSpPr>
          <p:cNvPr id="135" name="Google Shape;135;p17"/>
          <p:cNvSpPr txBox="1"/>
          <p:nvPr>
            <p:ph idx="1" type="body"/>
          </p:nvPr>
        </p:nvSpPr>
        <p:spPr>
          <a:xfrm>
            <a:off x="7871513" y="1861025"/>
            <a:ext cx="1773000" cy="412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1100">
                <a:solidFill>
                  <a:srgbClr val="000000"/>
                </a:solidFill>
              </a:rPr>
              <a:t>How It Is Going</a:t>
            </a:r>
            <a:endParaRPr b="1" sz="1100">
              <a:solidFill>
                <a:srgbClr val="000000"/>
              </a:solidFill>
            </a:endParaRPr>
          </a:p>
        </p:txBody>
      </p:sp>
      <p:sp>
        <p:nvSpPr>
          <p:cNvPr id="136" name="Google Shape;136;p17"/>
          <p:cNvSpPr txBox="1"/>
          <p:nvPr/>
        </p:nvSpPr>
        <p:spPr>
          <a:xfrm>
            <a:off x="471900" y="2714525"/>
            <a:ext cx="1573800" cy="15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Roboto"/>
                <a:ea typeface="Roboto"/>
                <a:cs typeface="Roboto"/>
                <a:sym typeface="Roboto"/>
              </a:rPr>
              <a:t>Highest opens &amp; click-throughs on:</a:t>
            </a:r>
            <a:endParaRPr sz="1000">
              <a:solidFill>
                <a:schemeClr val="dk2"/>
              </a:solidFill>
              <a:latin typeface="Roboto"/>
              <a:ea typeface="Roboto"/>
              <a:cs typeface="Roboto"/>
              <a:sym typeface="Roboto"/>
            </a:endParaRPr>
          </a:p>
          <a:p>
            <a:pPr indent="-177800" lvl="0" marL="2286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Commencement</a:t>
            </a:r>
            <a:endParaRPr sz="1000">
              <a:solidFill>
                <a:schemeClr val="dk2"/>
              </a:solidFill>
              <a:latin typeface="Roboto"/>
              <a:ea typeface="Roboto"/>
              <a:cs typeface="Roboto"/>
              <a:sym typeface="Roboto"/>
            </a:endParaRPr>
          </a:p>
          <a:p>
            <a:pPr indent="-177800" lvl="0" marL="2286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History-Based</a:t>
            </a:r>
            <a:endParaRPr sz="1000">
              <a:solidFill>
                <a:schemeClr val="dk2"/>
              </a:solidFill>
              <a:latin typeface="Roboto"/>
              <a:ea typeface="Roboto"/>
              <a:cs typeface="Roboto"/>
              <a:sym typeface="Roboto"/>
            </a:endParaRPr>
          </a:p>
          <a:p>
            <a:pPr indent="-177800" lvl="0" marL="2286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Columbian Accomplishment</a:t>
            </a:r>
            <a:endParaRPr sz="1000">
              <a:solidFill>
                <a:schemeClr val="dk2"/>
              </a:solidFill>
              <a:latin typeface="Roboto"/>
              <a:ea typeface="Roboto"/>
              <a:cs typeface="Roboto"/>
              <a:sym typeface="Roboto"/>
            </a:endParaRPr>
          </a:p>
          <a:p>
            <a:pPr indent="-177800" lvl="0" marL="2286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Photo-Driven Subject Lines and Stories</a:t>
            </a:r>
            <a:endParaRPr sz="1000">
              <a:solidFill>
                <a:schemeClr val="dk2"/>
              </a:solidFill>
              <a:latin typeface="Roboto"/>
              <a:ea typeface="Roboto"/>
              <a:cs typeface="Roboto"/>
              <a:sym typeface="Roboto"/>
            </a:endParaRPr>
          </a:p>
          <a:p>
            <a:pPr indent="-177800" lvl="0" marL="2286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“Coming Together”</a:t>
            </a:r>
            <a:endParaRPr sz="1000">
              <a:solidFill>
                <a:schemeClr val="dk2"/>
              </a:solidFill>
              <a:latin typeface="Roboto"/>
              <a:ea typeface="Roboto"/>
              <a:cs typeface="Roboto"/>
              <a:sym typeface="Roboto"/>
            </a:endParaRPr>
          </a:p>
        </p:txBody>
      </p:sp>
      <p:pic>
        <p:nvPicPr>
          <p:cNvPr id="137" name="Google Shape;137;p17"/>
          <p:cNvPicPr preferRelativeResize="0"/>
          <p:nvPr/>
        </p:nvPicPr>
        <p:blipFill>
          <a:blip r:embed="rId8">
            <a:alphaModFix/>
          </a:blip>
          <a:stretch>
            <a:fillRect/>
          </a:stretch>
        </p:blipFill>
        <p:spPr>
          <a:xfrm>
            <a:off x="5828849" y="4194351"/>
            <a:ext cx="1701898" cy="868400"/>
          </a:xfrm>
          <a:prstGeom prst="rect">
            <a:avLst/>
          </a:prstGeom>
          <a:noFill/>
          <a:ln cap="flat" cmpd="sng" w="9525">
            <a:solidFill>
              <a:schemeClr val="dk2"/>
            </a:solidFill>
            <a:prstDash val="solid"/>
            <a:round/>
            <a:headEnd len="sm" w="sm" type="none"/>
            <a:tailEnd len="sm" w="sm" type="none"/>
          </a:ln>
        </p:spPr>
      </p:pic>
      <p:pic>
        <p:nvPicPr>
          <p:cNvPr id="138" name="Google Shape;138;p17"/>
          <p:cNvPicPr preferRelativeResize="0"/>
          <p:nvPr/>
        </p:nvPicPr>
        <p:blipFill>
          <a:blip r:embed="rId9">
            <a:alphaModFix/>
          </a:blip>
          <a:stretch>
            <a:fillRect/>
          </a:stretch>
        </p:blipFill>
        <p:spPr>
          <a:xfrm>
            <a:off x="6401452" y="2865936"/>
            <a:ext cx="1097876" cy="1078052"/>
          </a:xfrm>
          <a:prstGeom prst="rect">
            <a:avLst/>
          </a:prstGeom>
          <a:noFill/>
          <a:ln cap="flat" cmpd="sng" w="9525">
            <a:solidFill>
              <a:schemeClr val="dk2"/>
            </a:solidFill>
            <a:prstDash val="solid"/>
            <a:round/>
            <a:headEnd len="sm" w="sm" type="none"/>
            <a:tailEnd len="sm" w="sm" type="none"/>
          </a:ln>
        </p:spPr>
      </p:pic>
      <p:sp>
        <p:nvSpPr>
          <p:cNvPr id="139" name="Google Shape;139;p17"/>
          <p:cNvSpPr txBox="1"/>
          <p:nvPr/>
        </p:nvSpPr>
        <p:spPr>
          <a:xfrm>
            <a:off x="131625" y="2320188"/>
            <a:ext cx="29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endParaRPr/>
          </a:p>
        </p:txBody>
      </p:sp>
      <p:sp>
        <p:nvSpPr>
          <p:cNvPr id="140" name="Google Shape;140;p17"/>
          <p:cNvSpPr txBox="1"/>
          <p:nvPr/>
        </p:nvSpPr>
        <p:spPr>
          <a:xfrm>
            <a:off x="431025" y="2295138"/>
            <a:ext cx="1205700" cy="21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Roboto"/>
                <a:ea typeface="Roboto"/>
                <a:cs typeface="Roboto"/>
                <a:sym typeface="Roboto"/>
              </a:rPr>
              <a:t>Underperforming newsletter</a:t>
            </a:r>
            <a:endParaRPr sz="1800">
              <a:solidFill>
                <a:schemeClr val="lt2"/>
              </a:solidFill>
              <a:latin typeface="Roboto"/>
              <a:ea typeface="Roboto"/>
              <a:cs typeface="Roboto"/>
              <a:sym typeface="Roboto"/>
            </a:endParaRPr>
          </a:p>
        </p:txBody>
      </p:sp>
      <p:sp>
        <p:nvSpPr>
          <p:cNvPr id="141" name="Google Shape;141;p17"/>
          <p:cNvSpPr txBox="1"/>
          <p:nvPr/>
        </p:nvSpPr>
        <p:spPr>
          <a:xfrm>
            <a:off x="131625" y="2714525"/>
            <a:ext cx="29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endParaRPr/>
          </a:p>
        </p:txBody>
      </p:sp>
      <p:sp>
        <p:nvSpPr>
          <p:cNvPr id="142" name="Google Shape;142;p17"/>
          <p:cNvSpPr txBox="1"/>
          <p:nvPr/>
        </p:nvSpPr>
        <p:spPr>
          <a:xfrm>
            <a:off x="83575" y="4414900"/>
            <a:ext cx="29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endParaRPr/>
          </a:p>
        </p:txBody>
      </p:sp>
      <p:sp>
        <p:nvSpPr>
          <p:cNvPr id="143" name="Google Shape;143;p17"/>
          <p:cNvSpPr txBox="1"/>
          <p:nvPr/>
        </p:nvSpPr>
        <p:spPr>
          <a:xfrm>
            <a:off x="435925" y="4414900"/>
            <a:ext cx="16539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Roboto"/>
                <a:ea typeface="Roboto"/>
                <a:cs typeface="Roboto"/>
                <a:sym typeface="Roboto"/>
              </a:rPr>
              <a:t>We Could Produce/Partners Already Producing Content to Back This Up</a:t>
            </a:r>
            <a:endParaRPr sz="1000">
              <a:solidFill>
                <a:schemeClr val="dk2"/>
              </a:solidFill>
              <a:latin typeface="Roboto"/>
              <a:ea typeface="Roboto"/>
              <a:cs typeface="Roboto"/>
              <a:sym typeface="Roboto"/>
            </a:endParaRPr>
          </a:p>
          <a:p>
            <a:pPr indent="0" lvl="0" marL="0" rtl="0" algn="l">
              <a:spcBef>
                <a:spcPts val="0"/>
              </a:spcBef>
              <a:spcAft>
                <a:spcPts val="0"/>
              </a:spcAft>
              <a:buNone/>
            </a:pPr>
            <a:r>
              <a:t/>
            </a:r>
            <a:endParaRPr sz="1000">
              <a:solidFill>
                <a:schemeClr val="dk2"/>
              </a:solidFill>
              <a:latin typeface="Roboto"/>
              <a:ea typeface="Roboto"/>
              <a:cs typeface="Roboto"/>
              <a:sym typeface="Roboto"/>
            </a:endParaRPr>
          </a:p>
        </p:txBody>
      </p:sp>
      <p:pic>
        <p:nvPicPr>
          <p:cNvPr id="144" name="Google Shape;144;p17">
            <a:hlinkClick r:id="rId10"/>
          </p:cNvPr>
          <p:cNvPicPr preferRelativeResize="0"/>
          <p:nvPr/>
        </p:nvPicPr>
        <p:blipFill rotWithShape="1">
          <a:blip r:embed="rId11">
            <a:alphaModFix/>
          </a:blip>
          <a:srcRect b="19517" l="0" r="0" t="0"/>
          <a:stretch/>
        </p:blipFill>
        <p:spPr>
          <a:xfrm>
            <a:off x="5425000" y="2147100"/>
            <a:ext cx="976449" cy="2915651"/>
          </a:xfrm>
          <a:prstGeom prst="rect">
            <a:avLst/>
          </a:prstGeom>
          <a:noFill/>
          <a:ln cap="flat" cmpd="sng" w="9525">
            <a:solidFill>
              <a:schemeClr val="dk2"/>
            </a:solidFill>
            <a:prstDash val="solid"/>
            <a:round/>
            <a:headEnd len="sm" w="sm" type="none"/>
            <a:tailEnd len="sm" w="sm" type="none"/>
          </a:ln>
        </p:spPr>
      </p:pic>
      <p:sp>
        <p:nvSpPr>
          <p:cNvPr id="145" name="Google Shape;145;p17"/>
          <p:cNvSpPr/>
          <p:nvPr/>
        </p:nvSpPr>
        <p:spPr>
          <a:xfrm>
            <a:off x="7827575" y="2628125"/>
            <a:ext cx="1205700" cy="11820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46" name="Google Shape;146;p17"/>
          <p:cNvSpPr txBox="1"/>
          <p:nvPr/>
        </p:nvSpPr>
        <p:spPr>
          <a:xfrm>
            <a:off x="8204788" y="2831250"/>
            <a:ext cx="797100" cy="41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lt1"/>
                </a:solidFill>
                <a:latin typeface="Roboto"/>
                <a:ea typeface="Roboto"/>
                <a:cs typeface="Roboto"/>
                <a:sym typeface="Roboto"/>
              </a:rPr>
              <a:t>10%</a:t>
            </a:r>
            <a:endParaRPr b="1" sz="2500">
              <a:solidFill>
                <a:schemeClr val="lt1"/>
              </a:solidFill>
              <a:latin typeface="Roboto"/>
              <a:ea typeface="Roboto"/>
              <a:cs typeface="Roboto"/>
              <a:sym typeface="Roboto"/>
            </a:endParaRPr>
          </a:p>
        </p:txBody>
      </p:sp>
      <p:sp>
        <p:nvSpPr>
          <p:cNvPr id="147" name="Google Shape;147;p17"/>
          <p:cNvSpPr/>
          <p:nvPr/>
        </p:nvSpPr>
        <p:spPr>
          <a:xfrm>
            <a:off x="8049388" y="2937900"/>
            <a:ext cx="155400" cy="298500"/>
          </a:xfrm>
          <a:prstGeom prst="upArrow">
            <a:avLst>
              <a:gd fmla="val 50000" name="adj1"/>
              <a:gd fmla="val 5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48" name="Google Shape;148;p17"/>
          <p:cNvSpPr txBox="1"/>
          <p:nvPr/>
        </p:nvSpPr>
        <p:spPr>
          <a:xfrm>
            <a:off x="7968563" y="3228113"/>
            <a:ext cx="923700" cy="35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Roboto"/>
                <a:ea typeface="Roboto"/>
                <a:cs typeface="Roboto"/>
                <a:sym typeface="Roboto"/>
              </a:rPr>
              <a:t>open rate</a:t>
            </a:r>
            <a:endParaRPr b="1" sz="1300">
              <a:solidFill>
                <a:schemeClr val="lt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8"/>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We Are Looking For</a:t>
            </a:r>
            <a:endParaRPr/>
          </a:p>
        </p:txBody>
      </p:sp>
      <p:sp>
        <p:nvSpPr>
          <p:cNvPr id="154" name="Google Shape;154;p18"/>
          <p:cNvSpPr txBox="1"/>
          <p:nvPr>
            <p:ph idx="1" type="body"/>
          </p:nvPr>
        </p:nvSpPr>
        <p:spPr>
          <a:xfrm>
            <a:off x="471900" y="1919075"/>
            <a:ext cx="3999900" cy="2710200"/>
          </a:xfrm>
          <a:prstGeom prst="rect">
            <a:avLst/>
          </a:prstGeom>
          <a:solidFill>
            <a:srgbClr val="C9DAF8"/>
          </a:solidFill>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1200"/>
              </a:spcAft>
              <a:buNone/>
            </a:pPr>
            <a:r>
              <a:rPr b="1" lang="en" sz="1800">
                <a:solidFill>
                  <a:srgbClr val="000000"/>
                </a:solidFill>
              </a:rPr>
              <a:t>STORIES &amp; CONTENT ABOUT…</a:t>
            </a:r>
            <a:endParaRPr b="1" sz="1800">
              <a:solidFill>
                <a:srgbClr val="000000"/>
              </a:solidFill>
            </a:endParaRPr>
          </a:p>
        </p:txBody>
      </p:sp>
      <p:sp>
        <p:nvSpPr>
          <p:cNvPr id="155" name="Google Shape;155;p18"/>
          <p:cNvSpPr txBox="1"/>
          <p:nvPr>
            <p:ph idx="1" type="body"/>
          </p:nvPr>
        </p:nvSpPr>
        <p:spPr>
          <a:xfrm>
            <a:off x="4744900" y="1919075"/>
            <a:ext cx="3999900" cy="2710200"/>
          </a:xfrm>
          <a:prstGeom prst="rect">
            <a:avLst/>
          </a:prstGeom>
          <a:solidFill>
            <a:srgbClr val="6D9EEB"/>
          </a:solidFill>
          <a:ln cap="flat" cmpd="sng" w="9525">
            <a:solidFill>
              <a:srgbClr val="D9D9D9"/>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1200"/>
              </a:spcAft>
              <a:buNone/>
            </a:pPr>
            <a:r>
              <a:rPr b="1" lang="en" sz="1800">
                <a:solidFill>
                  <a:schemeClr val="lt1"/>
                </a:solidFill>
              </a:rPr>
              <a:t>DATE PEGS AND THEMES…</a:t>
            </a:r>
            <a:endParaRPr b="1" sz="1800">
              <a:solidFill>
                <a:schemeClr val="lt1"/>
              </a:solidFill>
            </a:endParaRPr>
          </a:p>
        </p:txBody>
      </p:sp>
      <p:sp>
        <p:nvSpPr>
          <p:cNvPr id="156" name="Google Shape;156;p18"/>
          <p:cNvSpPr txBox="1"/>
          <p:nvPr/>
        </p:nvSpPr>
        <p:spPr>
          <a:xfrm>
            <a:off x="973200" y="2453725"/>
            <a:ext cx="3375300" cy="1987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a:buChar char="●"/>
            </a:pPr>
            <a:r>
              <a:rPr lang="en" sz="1800">
                <a:latin typeface="Roboto"/>
                <a:ea typeface="Roboto"/>
                <a:cs typeface="Roboto"/>
                <a:sym typeface="Roboto"/>
              </a:rPr>
              <a:t>Research Breakthroughs</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People Profiles, Undersung</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Campus History, Lore, Etc.</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People Coming Together, Collaborating</a:t>
            </a:r>
            <a:endParaRPr sz="1800">
              <a:latin typeface="Roboto"/>
              <a:ea typeface="Roboto"/>
              <a:cs typeface="Roboto"/>
              <a:sym typeface="Roboto"/>
            </a:endParaRPr>
          </a:p>
          <a:p>
            <a:pPr indent="-342900" lvl="0" marL="457200" rtl="0" algn="l">
              <a:spcBef>
                <a:spcPts val="0"/>
              </a:spcBef>
              <a:spcAft>
                <a:spcPts val="0"/>
              </a:spcAft>
              <a:buSzPts val="1800"/>
              <a:buFont typeface="Roboto"/>
              <a:buChar char="●"/>
            </a:pPr>
            <a:r>
              <a:rPr lang="en" sz="1800">
                <a:latin typeface="Roboto"/>
                <a:ea typeface="Roboto"/>
                <a:cs typeface="Roboto"/>
                <a:sym typeface="Roboto"/>
              </a:rPr>
              <a:t>Recaps on Values Events</a:t>
            </a:r>
            <a:endParaRPr sz="1800">
              <a:latin typeface="Roboto"/>
              <a:ea typeface="Roboto"/>
              <a:cs typeface="Roboto"/>
              <a:sym typeface="Roboto"/>
            </a:endParaRPr>
          </a:p>
        </p:txBody>
      </p:sp>
      <p:sp>
        <p:nvSpPr>
          <p:cNvPr id="157" name="Google Shape;157;p18"/>
          <p:cNvSpPr txBox="1"/>
          <p:nvPr/>
        </p:nvSpPr>
        <p:spPr>
          <a:xfrm>
            <a:off x="4987350" y="2453725"/>
            <a:ext cx="3375300" cy="1987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Roboto"/>
              <a:buChar char="●"/>
            </a:pPr>
            <a:r>
              <a:rPr lang="en" sz="1800">
                <a:solidFill>
                  <a:schemeClr val="lt1"/>
                </a:solidFill>
                <a:latin typeface="Roboto"/>
                <a:ea typeface="Roboto"/>
                <a:cs typeface="Roboto"/>
                <a:sym typeface="Roboto"/>
              </a:rPr>
              <a:t>Heritage Month Connections (Black History, Women’s History, AAPI, Pride)</a:t>
            </a:r>
            <a:endParaRPr sz="1800">
              <a:solidFill>
                <a:schemeClr val="lt1"/>
              </a:solidFill>
              <a:latin typeface="Roboto"/>
              <a:ea typeface="Roboto"/>
              <a:cs typeface="Roboto"/>
              <a:sym typeface="Roboto"/>
            </a:endParaRPr>
          </a:p>
          <a:p>
            <a:pPr indent="-342900" lvl="0" marL="457200" rtl="0" algn="l">
              <a:spcBef>
                <a:spcPts val="0"/>
              </a:spcBef>
              <a:spcAft>
                <a:spcPts val="0"/>
              </a:spcAft>
              <a:buClr>
                <a:schemeClr val="lt1"/>
              </a:buClr>
              <a:buSzPts val="1800"/>
              <a:buFont typeface="Roboto"/>
              <a:buChar char="●"/>
            </a:pPr>
            <a:r>
              <a:rPr lang="en" sz="1800">
                <a:solidFill>
                  <a:schemeClr val="lt1"/>
                </a:solidFill>
                <a:latin typeface="Roboto"/>
                <a:ea typeface="Roboto"/>
                <a:cs typeface="Roboto"/>
                <a:sym typeface="Roboto"/>
              </a:rPr>
              <a:t>Staff Stories/Shout-Outs</a:t>
            </a:r>
            <a:endParaRPr sz="1800">
              <a:solidFill>
                <a:schemeClr val="lt1"/>
              </a:solidFill>
              <a:latin typeface="Roboto"/>
              <a:ea typeface="Roboto"/>
              <a:cs typeface="Roboto"/>
              <a:sym typeface="Roboto"/>
            </a:endParaRPr>
          </a:p>
          <a:p>
            <a:pPr indent="-342900" lvl="0" marL="457200" rtl="0" algn="l">
              <a:spcBef>
                <a:spcPts val="0"/>
              </a:spcBef>
              <a:spcAft>
                <a:spcPts val="0"/>
              </a:spcAft>
              <a:buClr>
                <a:schemeClr val="lt1"/>
              </a:buClr>
              <a:buSzPts val="1800"/>
              <a:buFont typeface="Roboto"/>
              <a:buChar char="●"/>
            </a:pPr>
            <a:r>
              <a:rPr lang="en" sz="1800">
                <a:solidFill>
                  <a:schemeClr val="lt1"/>
                </a:solidFill>
                <a:latin typeface="Roboto"/>
                <a:ea typeface="Roboto"/>
                <a:cs typeface="Roboto"/>
                <a:sym typeface="Roboto"/>
              </a:rPr>
              <a:t>Pi Day</a:t>
            </a:r>
            <a:endParaRPr sz="1800">
              <a:solidFill>
                <a:schemeClr val="lt1"/>
              </a:solidFill>
              <a:latin typeface="Roboto"/>
              <a:ea typeface="Roboto"/>
              <a:cs typeface="Roboto"/>
              <a:sym typeface="Roboto"/>
            </a:endParaRPr>
          </a:p>
          <a:p>
            <a:pPr indent="-342900" lvl="0" marL="457200" rtl="0" algn="l">
              <a:spcBef>
                <a:spcPts val="0"/>
              </a:spcBef>
              <a:spcAft>
                <a:spcPts val="0"/>
              </a:spcAft>
              <a:buClr>
                <a:schemeClr val="lt1"/>
              </a:buClr>
              <a:buSzPts val="1800"/>
              <a:buFont typeface="Roboto"/>
              <a:buChar char="●"/>
            </a:pPr>
            <a:r>
              <a:rPr lang="en" sz="1800">
                <a:solidFill>
                  <a:schemeClr val="lt1"/>
                </a:solidFill>
                <a:latin typeface="Roboto"/>
                <a:ea typeface="Roboto"/>
                <a:cs typeface="Roboto"/>
                <a:sym typeface="Roboto"/>
              </a:rPr>
              <a:t>Commencement</a:t>
            </a:r>
            <a:endParaRPr sz="1800">
              <a:solidFill>
                <a:schemeClr val="lt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9"/>
          <p:cNvSpPr txBox="1"/>
          <p:nvPr>
            <p:ph type="title"/>
          </p:nvPr>
        </p:nvSpPr>
        <p:spPr>
          <a:xfrm>
            <a:off x="265500" y="7242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Share Your Content</a:t>
            </a:r>
            <a:endParaRPr/>
          </a:p>
        </p:txBody>
      </p:sp>
      <p:sp>
        <p:nvSpPr>
          <p:cNvPr id="163" name="Google Shape;163;p19"/>
          <p:cNvSpPr txBox="1"/>
          <p:nvPr>
            <p:ph idx="2" type="body"/>
          </p:nvPr>
        </p:nvSpPr>
        <p:spPr>
          <a:xfrm>
            <a:off x="4898450" y="232800"/>
            <a:ext cx="3837000" cy="24651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sz="4200"/>
              <a:t>Subscribe</a:t>
            </a:r>
            <a:r>
              <a:rPr lang="en" sz="4200"/>
              <a:t> to Newsletters</a:t>
            </a:r>
            <a:endParaRPr/>
          </a:p>
        </p:txBody>
      </p:sp>
      <p:sp>
        <p:nvSpPr>
          <p:cNvPr id="164" name="Google Shape;164;p19"/>
          <p:cNvSpPr txBox="1"/>
          <p:nvPr>
            <p:ph idx="1" type="subTitle"/>
          </p:nvPr>
        </p:nvSpPr>
        <p:spPr>
          <a:xfrm>
            <a:off x="333950" y="2122417"/>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Promotion Request Form</a:t>
            </a:r>
            <a:endParaRPr/>
          </a:p>
        </p:txBody>
      </p:sp>
      <p:pic>
        <p:nvPicPr>
          <p:cNvPr id="165" name="Google Shape;165;p19"/>
          <p:cNvPicPr preferRelativeResize="0"/>
          <p:nvPr/>
        </p:nvPicPr>
        <p:blipFill>
          <a:blip r:embed="rId3">
            <a:alphaModFix/>
          </a:blip>
          <a:stretch>
            <a:fillRect/>
          </a:stretch>
        </p:blipFill>
        <p:spPr>
          <a:xfrm>
            <a:off x="1221250" y="2641900"/>
            <a:ext cx="2133701" cy="2133701"/>
          </a:xfrm>
          <a:prstGeom prst="rect">
            <a:avLst/>
          </a:prstGeom>
          <a:noFill/>
          <a:ln>
            <a:noFill/>
          </a:ln>
        </p:spPr>
      </p:pic>
      <p:sp>
        <p:nvSpPr>
          <p:cNvPr id="166" name="Google Shape;166;p19"/>
          <p:cNvSpPr txBox="1"/>
          <p:nvPr/>
        </p:nvSpPr>
        <p:spPr>
          <a:xfrm>
            <a:off x="748200" y="4775600"/>
            <a:ext cx="3079800" cy="1917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latin typeface="Roboto"/>
                <a:ea typeface="Roboto"/>
                <a:cs typeface="Roboto"/>
                <a:sym typeface="Roboto"/>
                <a:hlinkClick r:id="rId4"/>
              </a:rPr>
              <a:t>https://bit.ly/3StNHgZ</a:t>
            </a:r>
            <a:endParaRPr>
              <a:solidFill>
                <a:srgbClr val="2A5BD7"/>
              </a:solidFill>
              <a:latin typeface="Roboto"/>
              <a:ea typeface="Roboto"/>
              <a:cs typeface="Roboto"/>
              <a:sym typeface="Roboto"/>
            </a:endParaRPr>
          </a:p>
        </p:txBody>
      </p:sp>
      <p:pic>
        <p:nvPicPr>
          <p:cNvPr id="167" name="Google Shape;167;p19"/>
          <p:cNvPicPr preferRelativeResize="0"/>
          <p:nvPr/>
        </p:nvPicPr>
        <p:blipFill>
          <a:blip r:embed="rId5">
            <a:alphaModFix/>
          </a:blip>
          <a:stretch>
            <a:fillRect/>
          </a:stretch>
        </p:blipFill>
        <p:spPr>
          <a:xfrm>
            <a:off x="5859350" y="2371200"/>
            <a:ext cx="2140800" cy="2140800"/>
          </a:xfrm>
          <a:prstGeom prst="rect">
            <a:avLst/>
          </a:prstGeom>
          <a:noFill/>
          <a:ln>
            <a:noFill/>
          </a:ln>
        </p:spPr>
      </p:pic>
      <p:sp>
        <p:nvSpPr>
          <p:cNvPr id="168" name="Google Shape;168;p19"/>
          <p:cNvSpPr txBox="1"/>
          <p:nvPr/>
        </p:nvSpPr>
        <p:spPr>
          <a:xfrm>
            <a:off x="5759300" y="4775600"/>
            <a:ext cx="2340900" cy="19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lt1"/>
                </a:solidFill>
                <a:latin typeface="Roboto"/>
                <a:ea typeface="Roboto"/>
                <a:cs typeface="Roboto"/>
                <a:sym typeface="Roboto"/>
                <a:hlinkClick r:id="rId6">
                  <a:extLst>
                    <a:ext uri="{A12FA001-AC4F-418D-AE19-62706E023703}">
                      <ahyp:hlinkClr val="tx"/>
                    </a:ext>
                  </a:extLst>
                </a:hlinkClick>
              </a:rPr>
              <a:t>https://bit.ly/3vNBafq</a:t>
            </a:r>
            <a:endParaRPr>
              <a:solidFill>
                <a:schemeClr val="lt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